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FE3"/>
    <a:srgbClr val="AFA2F7"/>
    <a:srgbClr val="FF9292"/>
    <a:srgbClr val="AEC6CF"/>
    <a:srgbClr val="77DD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5400" autoAdjust="0"/>
  </p:normalViewPr>
  <p:slideViewPr>
    <p:cSldViewPr snapToGrid="0">
      <p:cViewPr>
        <p:scale>
          <a:sx n="33" d="100"/>
          <a:sy n="33" d="100"/>
        </p:scale>
        <p:origin x="-1104" y="-32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DDFA7-091F-4C95-8BCB-4734BC8107B5}" type="datetimeFigureOut">
              <a:rPr lang="en-US" smtClean="0"/>
              <a:t>6/4/2022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DA90E-7699-474E-BE36-F7FF54244E18}" type="slidenum">
              <a:rPr lang="en-US" smtClean="0"/>
              <a:t>‹#›</a:t>
            </a:fld>
            <a:endParaRPr lang="en-US"/>
          </a:p>
        </p:txBody>
      </p:sp>
    </p:spTree>
    <p:extLst>
      <p:ext uri="{BB962C8B-B14F-4D97-AF65-F5344CB8AC3E}">
        <p14:creationId xmlns:p14="http://schemas.microsoft.com/office/powerpoint/2010/main" val="2949384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3DA90E-7699-474E-BE36-F7FF54244E18}" type="slidenum">
              <a:rPr lang="en-US" smtClean="0"/>
              <a:t>1</a:t>
            </a:fld>
            <a:endParaRPr lang="en-US"/>
          </a:p>
        </p:txBody>
      </p:sp>
    </p:spTree>
    <p:extLst>
      <p:ext uri="{BB962C8B-B14F-4D97-AF65-F5344CB8AC3E}">
        <p14:creationId xmlns:p14="http://schemas.microsoft.com/office/powerpoint/2010/main" val="662352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4480A-C48F-4B91-9579-CD0867580949}"/>
              </a:ext>
            </a:extLst>
          </p:cNvPr>
          <p:cNvSpPr/>
          <p:nvPr userDrawn="1"/>
        </p:nvSpPr>
        <p:spPr>
          <a:xfrm>
            <a:off x="0" y="0"/>
            <a:ext cx="43891200" cy="41148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571858EA-BEA3-4063-9104-07989C5B7BC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90" y="0"/>
            <a:ext cx="3943350" cy="3943350"/>
          </a:xfrm>
          <a:prstGeom prst="rect">
            <a:avLst/>
          </a:prstGeom>
        </p:spPr>
      </p:pic>
      <p:sp>
        <p:nvSpPr>
          <p:cNvPr id="10" name="Rectangle 9">
            <a:extLst>
              <a:ext uri="{FF2B5EF4-FFF2-40B4-BE49-F238E27FC236}">
                <a16:creationId xmlns:a16="http://schemas.microsoft.com/office/drawing/2014/main" id="{6E32A425-DF7D-4DC0-99D5-83A0BF14E168}"/>
              </a:ext>
            </a:extLst>
          </p:cNvPr>
          <p:cNvSpPr/>
          <p:nvPr userDrawn="1"/>
        </p:nvSpPr>
        <p:spPr>
          <a:xfrm>
            <a:off x="0" y="32004000"/>
            <a:ext cx="43891200" cy="9144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05D84C8A-52C6-412A-AE0F-493A056DF64C}"/>
              </a:ext>
            </a:extLst>
          </p:cNvPr>
          <p:cNvSpPr>
            <a:spLocks noGrp="1"/>
          </p:cNvSpPr>
          <p:nvPr>
            <p:ph type="body" sz="quarter" idx="10" hasCustomPrompt="1"/>
          </p:nvPr>
        </p:nvSpPr>
        <p:spPr>
          <a:xfrm>
            <a:off x="3978275" y="914400"/>
            <a:ext cx="38998525" cy="1463675"/>
          </a:xfrm>
        </p:spPr>
        <p:txBody>
          <a:bodyPr>
            <a:normAutofit/>
          </a:bodyPr>
          <a:lstStyle>
            <a:lvl1pPr marL="0" indent="0">
              <a:buNone/>
              <a:defRPr sz="7200"/>
            </a:lvl1pPr>
          </a:lstStyle>
          <a:p>
            <a:pPr lvl="0"/>
            <a:r>
              <a:rPr lang="en-US" dirty="0"/>
              <a:t>Enter your Thesis/Project title here</a:t>
            </a:r>
          </a:p>
        </p:txBody>
      </p:sp>
      <p:sp>
        <p:nvSpPr>
          <p:cNvPr id="31" name="Text Placeholder 30">
            <a:extLst>
              <a:ext uri="{FF2B5EF4-FFF2-40B4-BE49-F238E27FC236}">
                <a16:creationId xmlns:a16="http://schemas.microsoft.com/office/drawing/2014/main" id="{A3ABBAD5-9D21-483E-9FB0-D1366660DF90}"/>
              </a:ext>
            </a:extLst>
          </p:cNvPr>
          <p:cNvSpPr>
            <a:spLocks noGrp="1"/>
          </p:cNvSpPr>
          <p:nvPr>
            <p:ph type="body" sz="quarter" idx="11" hasCustomPrompt="1"/>
          </p:nvPr>
        </p:nvSpPr>
        <p:spPr>
          <a:xfrm>
            <a:off x="3977641" y="2651125"/>
            <a:ext cx="38999160" cy="1292225"/>
          </a:xfrm>
        </p:spPr>
        <p:txBody>
          <a:bodyPr>
            <a:normAutofit/>
          </a:bodyPr>
          <a:lstStyle>
            <a:lvl1pPr marL="0" indent="0" algn="r">
              <a:buNone/>
              <a:defRPr sz="5600"/>
            </a:lvl1pPr>
          </a:lstStyle>
          <a:p>
            <a:pPr lvl="0"/>
            <a:r>
              <a:rPr lang="en-US" dirty="0"/>
              <a:t>Enter your name, registration number, email here</a:t>
            </a:r>
          </a:p>
        </p:txBody>
      </p:sp>
      <p:sp>
        <p:nvSpPr>
          <p:cNvPr id="7" name="Text Placeholder 3">
            <a:extLst>
              <a:ext uri="{FF2B5EF4-FFF2-40B4-BE49-F238E27FC236}">
                <a16:creationId xmlns:a16="http://schemas.microsoft.com/office/drawing/2014/main" id="{2B7B3BD5-D05C-492F-85C7-18A0BF3508F6}"/>
              </a:ext>
            </a:extLst>
          </p:cNvPr>
          <p:cNvSpPr>
            <a:spLocks noGrp="1"/>
          </p:cNvSpPr>
          <p:nvPr>
            <p:ph type="body" sz="quarter" idx="13"/>
          </p:nvPr>
        </p:nvSpPr>
        <p:spPr>
          <a:xfrm>
            <a:off x="914400" y="43878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21E0CA25-BCCE-432B-BBF3-5FB0C922B5E7}"/>
              </a:ext>
            </a:extLst>
          </p:cNvPr>
          <p:cNvSpPr>
            <a:spLocks noGrp="1"/>
          </p:cNvSpPr>
          <p:nvPr>
            <p:ph type="body" sz="quarter" idx="14"/>
          </p:nvPr>
        </p:nvSpPr>
        <p:spPr>
          <a:xfrm>
            <a:off x="914400" y="183451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B09D833C-7DF9-4445-8FD6-7CE0860F89C4}"/>
              </a:ext>
            </a:extLst>
          </p:cNvPr>
          <p:cNvSpPr>
            <a:spLocks noGrp="1"/>
          </p:cNvSpPr>
          <p:nvPr>
            <p:ph type="body" sz="quarter" idx="15"/>
          </p:nvPr>
        </p:nvSpPr>
        <p:spPr>
          <a:xfrm>
            <a:off x="15339060" y="43878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
            <a:extLst>
              <a:ext uri="{FF2B5EF4-FFF2-40B4-BE49-F238E27FC236}">
                <a16:creationId xmlns:a16="http://schemas.microsoft.com/office/drawing/2014/main" id="{C721AD2B-4791-47C4-982F-21CB2A4A4783}"/>
              </a:ext>
            </a:extLst>
          </p:cNvPr>
          <p:cNvSpPr>
            <a:spLocks noGrp="1"/>
          </p:cNvSpPr>
          <p:nvPr>
            <p:ph type="body" sz="quarter" idx="16"/>
          </p:nvPr>
        </p:nvSpPr>
        <p:spPr>
          <a:xfrm>
            <a:off x="15339060" y="183451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8E67AA53-F325-42CC-B917-EBACD6AB9C43}"/>
              </a:ext>
            </a:extLst>
          </p:cNvPr>
          <p:cNvSpPr>
            <a:spLocks noGrp="1"/>
          </p:cNvSpPr>
          <p:nvPr>
            <p:ph type="body" sz="quarter" idx="17"/>
          </p:nvPr>
        </p:nvSpPr>
        <p:spPr>
          <a:xfrm>
            <a:off x="29641800" y="4401457"/>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2F7A6CBD-A447-4259-A14B-202217D8BAF3}"/>
              </a:ext>
            </a:extLst>
          </p:cNvPr>
          <p:cNvSpPr>
            <a:spLocks noGrp="1"/>
          </p:cNvSpPr>
          <p:nvPr>
            <p:ph type="body" sz="quarter" idx="18"/>
          </p:nvPr>
        </p:nvSpPr>
        <p:spPr>
          <a:xfrm>
            <a:off x="29641800" y="18358757"/>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18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4480A-C48F-4B91-9579-CD0867580949}"/>
              </a:ext>
            </a:extLst>
          </p:cNvPr>
          <p:cNvSpPr/>
          <p:nvPr userDrawn="1"/>
        </p:nvSpPr>
        <p:spPr>
          <a:xfrm>
            <a:off x="0" y="0"/>
            <a:ext cx="43891200" cy="41148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571858EA-BEA3-4063-9104-07989C5B7BC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90" y="0"/>
            <a:ext cx="3943350" cy="3943350"/>
          </a:xfrm>
          <a:prstGeom prst="rect">
            <a:avLst/>
          </a:prstGeom>
        </p:spPr>
      </p:pic>
      <p:sp>
        <p:nvSpPr>
          <p:cNvPr id="10" name="Rectangle 9">
            <a:extLst>
              <a:ext uri="{FF2B5EF4-FFF2-40B4-BE49-F238E27FC236}">
                <a16:creationId xmlns:a16="http://schemas.microsoft.com/office/drawing/2014/main" id="{6E32A425-DF7D-4DC0-99D5-83A0BF14E168}"/>
              </a:ext>
            </a:extLst>
          </p:cNvPr>
          <p:cNvSpPr/>
          <p:nvPr userDrawn="1"/>
        </p:nvSpPr>
        <p:spPr>
          <a:xfrm>
            <a:off x="0" y="32004000"/>
            <a:ext cx="43891200" cy="9144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05D84C8A-52C6-412A-AE0F-493A056DF64C}"/>
              </a:ext>
            </a:extLst>
          </p:cNvPr>
          <p:cNvSpPr>
            <a:spLocks noGrp="1"/>
          </p:cNvSpPr>
          <p:nvPr>
            <p:ph type="body" sz="quarter" idx="10" hasCustomPrompt="1"/>
          </p:nvPr>
        </p:nvSpPr>
        <p:spPr>
          <a:xfrm>
            <a:off x="3978275" y="914400"/>
            <a:ext cx="38998525" cy="1463675"/>
          </a:xfrm>
        </p:spPr>
        <p:txBody>
          <a:bodyPr>
            <a:normAutofit/>
          </a:bodyPr>
          <a:lstStyle>
            <a:lvl1pPr marL="0" indent="0">
              <a:buNone/>
              <a:defRPr sz="7200"/>
            </a:lvl1pPr>
          </a:lstStyle>
          <a:p>
            <a:pPr lvl="0"/>
            <a:r>
              <a:rPr lang="en-US" dirty="0"/>
              <a:t>Enter your Thesis/Project title here</a:t>
            </a:r>
          </a:p>
        </p:txBody>
      </p:sp>
      <p:sp>
        <p:nvSpPr>
          <p:cNvPr id="31" name="Text Placeholder 30">
            <a:extLst>
              <a:ext uri="{FF2B5EF4-FFF2-40B4-BE49-F238E27FC236}">
                <a16:creationId xmlns:a16="http://schemas.microsoft.com/office/drawing/2014/main" id="{A3ABBAD5-9D21-483E-9FB0-D1366660DF90}"/>
              </a:ext>
            </a:extLst>
          </p:cNvPr>
          <p:cNvSpPr>
            <a:spLocks noGrp="1"/>
          </p:cNvSpPr>
          <p:nvPr>
            <p:ph type="body" sz="quarter" idx="11" hasCustomPrompt="1"/>
          </p:nvPr>
        </p:nvSpPr>
        <p:spPr>
          <a:xfrm>
            <a:off x="3977641" y="2651125"/>
            <a:ext cx="38999160" cy="1292225"/>
          </a:xfrm>
        </p:spPr>
        <p:txBody>
          <a:bodyPr>
            <a:normAutofit/>
          </a:bodyPr>
          <a:lstStyle>
            <a:lvl1pPr marL="0" indent="0" algn="r">
              <a:buNone/>
              <a:defRPr sz="5600"/>
            </a:lvl1pPr>
          </a:lstStyle>
          <a:p>
            <a:pPr lvl="0"/>
            <a:r>
              <a:rPr lang="en-US" dirty="0"/>
              <a:t>Enter your name, registration number, email here</a:t>
            </a:r>
          </a:p>
        </p:txBody>
      </p:sp>
      <p:sp>
        <p:nvSpPr>
          <p:cNvPr id="11" name="Text Placeholder 3">
            <a:extLst>
              <a:ext uri="{FF2B5EF4-FFF2-40B4-BE49-F238E27FC236}">
                <a16:creationId xmlns:a16="http://schemas.microsoft.com/office/drawing/2014/main" id="{E7447B62-35D9-466B-BBB4-944E06FEB436}"/>
              </a:ext>
            </a:extLst>
          </p:cNvPr>
          <p:cNvSpPr>
            <a:spLocks noGrp="1"/>
          </p:cNvSpPr>
          <p:nvPr>
            <p:ph type="body" sz="quarter" idx="13"/>
          </p:nvPr>
        </p:nvSpPr>
        <p:spPr>
          <a:xfrm>
            <a:off x="914400"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
            <a:extLst>
              <a:ext uri="{FF2B5EF4-FFF2-40B4-BE49-F238E27FC236}">
                <a16:creationId xmlns:a16="http://schemas.microsoft.com/office/drawing/2014/main" id="{C70D23C4-C45F-49C3-A4E1-CE512FFD8CD8}"/>
              </a:ext>
            </a:extLst>
          </p:cNvPr>
          <p:cNvSpPr>
            <a:spLocks noGrp="1"/>
          </p:cNvSpPr>
          <p:nvPr>
            <p:ph type="body" sz="quarter" idx="14"/>
          </p:nvPr>
        </p:nvSpPr>
        <p:spPr>
          <a:xfrm>
            <a:off x="914400"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C36ECB8D-7E9B-498C-8142-681E7D17F729}"/>
              </a:ext>
            </a:extLst>
          </p:cNvPr>
          <p:cNvSpPr>
            <a:spLocks noGrp="1"/>
          </p:cNvSpPr>
          <p:nvPr>
            <p:ph type="body" sz="quarter" idx="15"/>
          </p:nvPr>
        </p:nvSpPr>
        <p:spPr>
          <a:xfrm>
            <a:off x="11696700"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0E3D8B26-FEB5-43B2-9F20-B044693D2113}"/>
              </a:ext>
            </a:extLst>
          </p:cNvPr>
          <p:cNvSpPr>
            <a:spLocks noGrp="1"/>
          </p:cNvSpPr>
          <p:nvPr>
            <p:ph type="body" sz="quarter" idx="16"/>
          </p:nvPr>
        </p:nvSpPr>
        <p:spPr>
          <a:xfrm>
            <a:off x="11696700"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B28C33F-C5DE-4BBD-9F84-32CD5D8FFC68}"/>
              </a:ext>
            </a:extLst>
          </p:cNvPr>
          <p:cNvSpPr>
            <a:spLocks noGrp="1"/>
          </p:cNvSpPr>
          <p:nvPr>
            <p:ph type="body" sz="quarter" idx="17"/>
          </p:nvPr>
        </p:nvSpPr>
        <p:spPr>
          <a:xfrm>
            <a:off x="22430874"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a:extLst>
              <a:ext uri="{FF2B5EF4-FFF2-40B4-BE49-F238E27FC236}">
                <a16:creationId xmlns:a16="http://schemas.microsoft.com/office/drawing/2014/main" id="{DEDFC48C-87CB-43FF-ABA9-056063F7C2B3}"/>
              </a:ext>
            </a:extLst>
          </p:cNvPr>
          <p:cNvSpPr>
            <a:spLocks noGrp="1"/>
          </p:cNvSpPr>
          <p:nvPr>
            <p:ph type="body" sz="quarter" idx="18"/>
          </p:nvPr>
        </p:nvSpPr>
        <p:spPr>
          <a:xfrm>
            <a:off x="22430874"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11F9AEA8-0F06-47EF-B6D5-643A93EB6A72}"/>
              </a:ext>
            </a:extLst>
          </p:cNvPr>
          <p:cNvSpPr>
            <a:spLocks noGrp="1"/>
          </p:cNvSpPr>
          <p:nvPr>
            <p:ph type="body" sz="quarter" idx="19"/>
          </p:nvPr>
        </p:nvSpPr>
        <p:spPr>
          <a:xfrm>
            <a:off x="33213174"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a:extLst>
              <a:ext uri="{FF2B5EF4-FFF2-40B4-BE49-F238E27FC236}">
                <a16:creationId xmlns:a16="http://schemas.microsoft.com/office/drawing/2014/main" id="{A38E6045-F726-4476-B1BD-6114E0F7A8CC}"/>
              </a:ext>
            </a:extLst>
          </p:cNvPr>
          <p:cNvSpPr>
            <a:spLocks noGrp="1"/>
          </p:cNvSpPr>
          <p:nvPr>
            <p:ph type="body" sz="quarter" idx="20"/>
          </p:nvPr>
        </p:nvSpPr>
        <p:spPr>
          <a:xfrm>
            <a:off x="33213174"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200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4480A-C48F-4B91-9579-CD0867580949}"/>
              </a:ext>
            </a:extLst>
          </p:cNvPr>
          <p:cNvSpPr/>
          <p:nvPr userDrawn="1"/>
        </p:nvSpPr>
        <p:spPr>
          <a:xfrm>
            <a:off x="0" y="0"/>
            <a:ext cx="43891200" cy="41148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571858EA-BEA3-4063-9104-07989C5B7BC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90" y="0"/>
            <a:ext cx="3943350" cy="3943350"/>
          </a:xfrm>
          <a:prstGeom prst="rect">
            <a:avLst/>
          </a:prstGeom>
        </p:spPr>
      </p:pic>
      <p:sp>
        <p:nvSpPr>
          <p:cNvPr id="10" name="Rectangle 9">
            <a:extLst>
              <a:ext uri="{FF2B5EF4-FFF2-40B4-BE49-F238E27FC236}">
                <a16:creationId xmlns:a16="http://schemas.microsoft.com/office/drawing/2014/main" id="{6E32A425-DF7D-4DC0-99D5-83A0BF14E168}"/>
              </a:ext>
            </a:extLst>
          </p:cNvPr>
          <p:cNvSpPr/>
          <p:nvPr userDrawn="1"/>
        </p:nvSpPr>
        <p:spPr>
          <a:xfrm>
            <a:off x="0" y="32004000"/>
            <a:ext cx="43891200" cy="9144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05D84C8A-52C6-412A-AE0F-493A056DF64C}"/>
              </a:ext>
            </a:extLst>
          </p:cNvPr>
          <p:cNvSpPr>
            <a:spLocks noGrp="1"/>
          </p:cNvSpPr>
          <p:nvPr>
            <p:ph type="body" sz="quarter" idx="10" hasCustomPrompt="1"/>
          </p:nvPr>
        </p:nvSpPr>
        <p:spPr>
          <a:xfrm>
            <a:off x="3978275" y="914400"/>
            <a:ext cx="38998525" cy="1463675"/>
          </a:xfrm>
        </p:spPr>
        <p:txBody>
          <a:bodyPr>
            <a:normAutofit/>
          </a:bodyPr>
          <a:lstStyle>
            <a:lvl1pPr marL="0" indent="0">
              <a:buNone/>
              <a:defRPr sz="7200"/>
            </a:lvl1pPr>
          </a:lstStyle>
          <a:p>
            <a:pPr lvl="0"/>
            <a:r>
              <a:rPr lang="en-US" dirty="0"/>
              <a:t>Enter your Thesis/Project title here</a:t>
            </a:r>
          </a:p>
        </p:txBody>
      </p:sp>
      <p:sp>
        <p:nvSpPr>
          <p:cNvPr id="31" name="Text Placeholder 30">
            <a:extLst>
              <a:ext uri="{FF2B5EF4-FFF2-40B4-BE49-F238E27FC236}">
                <a16:creationId xmlns:a16="http://schemas.microsoft.com/office/drawing/2014/main" id="{A3ABBAD5-9D21-483E-9FB0-D1366660DF90}"/>
              </a:ext>
            </a:extLst>
          </p:cNvPr>
          <p:cNvSpPr>
            <a:spLocks noGrp="1"/>
          </p:cNvSpPr>
          <p:nvPr>
            <p:ph type="body" sz="quarter" idx="11" hasCustomPrompt="1"/>
          </p:nvPr>
        </p:nvSpPr>
        <p:spPr>
          <a:xfrm>
            <a:off x="3977641" y="2651125"/>
            <a:ext cx="38999160" cy="1292225"/>
          </a:xfrm>
        </p:spPr>
        <p:txBody>
          <a:bodyPr>
            <a:normAutofit/>
          </a:bodyPr>
          <a:lstStyle>
            <a:lvl1pPr marL="0" indent="0" algn="r">
              <a:buNone/>
              <a:defRPr sz="5600"/>
            </a:lvl1pPr>
          </a:lstStyle>
          <a:p>
            <a:pPr lvl="0"/>
            <a:r>
              <a:rPr lang="en-US" dirty="0"/>
              <a:t>Enter your name, registration number, email here</a:t>
            </a:r>
          </a:p>
        </p:txBody>
      </p:sp>
      <p:sp>
        <p:nvSpPr>
          <p:cNvPr id="4" name="Text Placeholder 3">
            <a:extLst>
              <a:ext uri="{FF2B5EF4-FFF2-40B4-BE49-F238E27FC236}">
                <a16:creationId xmlns:a16="http://schemas.microsoft.com/office/drawing/2014/main" id="{27813B38-595C-4A92-9A6B-5B19D9E36BEB}"/>
              </a:ext>
            </a:extLst>
          </p:cNvPr>
          <p:cNvSpPr>
            <a:spLocks noGrp="1"/>
          </p:cNvSpPr>
          <p:nvPr>
            <p:ph type="body" sz="quarter" idx="12"/>
          </p:nvPr>
        </p:nvSpPr>
        <p:spPr>
          <a:xfrm>
            <a:off x="91440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AA50B0F5-9634-4208-A27A-59D4CDBBCD23}"/>
              </a:ext>
            </a:extLst>
          </p:cNvPr>
          <p:cNvSpPr>
            <a:spLocks noGrp="1"/>
          </p:cNvSpPr>
          <p:nvPr>
            <p:ph type="body" sz="quarter" idx="13"/>
          </p:nvPr>
        </p:nvSpPr>
        <p:spPr>
          <a:xfrm>
            <a:off x="91440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FD697D6D-97F0-4384-9641-A681B18A0AF3}"/>
              </a:ext>
            </a:extLst>
          </p:cNvPr>
          <p:cNvSpPr>
            <a:spLocks noGrp="1"/>
          </p:cNvSpPr>
          <p:nvPr>
            <p:ph type="body" sz="quarter" idx="14"/>
          </p:nvPr>
        </p:nvSpPr>
        <p:spPr>
          <a:xfrm>
            <a:off x="950214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2A018079-E9C4-40A4-9609-5B06257418B6}"/>
              </a:ext>
            </a:extLst>
          </p:cNvPr>
          <p:cNvSpPr>
            <a:spLocks noGrp="1"/>
          </p:cNvSpPr>
          <p:nvPr>
            <p:ph type="body" sz="quarter" idx="15"/>
          </p:nvPr>
        </p:nvSpPr>
        <p:spPr>
          <a:xfrm>
            <a:off x="950214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a:extLst>
              <a:ext uri="{FF2B5EF4-FFF2-40B4-BE49-F238E27FC236}">
                <a16:creationId xmlns:a16="http://schemas.microsoft.com/office/drawing/2014/main" id="{BAAD3070-0272-4295-B5A9-1275E75B5AF4}"/>
              </a:ext>
            </a:extLst>
          </p:cNvPr>
          <p:cNvSpPr>
            <a:spLocks noGrp="1"/>
          </p:cNvSpPr>
          <p:nvPr>
            <p:ph type="body" sz="quarter" idx="16"/>
          </p:nvPr>
        </p:nvSpPr>
        <p:spPr>
          <a:xfrm>
            <a:off x="1811274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F3C10503-BCD5-4AD7-A8DA-C1E68535CC07}"/>
              </a:ext>
            </a:extLst>
          </p:cNvPr>
          <p:cNvSpPr>
            <a:spLocks noGrp="1"/>
          </p:cNvSpPr>
          <p:nvPr>
            <p:ph type="body" sz="quarter" idx="17"/>
          </p:nvPr>
        </p:nvSpPr>
        <p:spPr>
          <a:xfrm>
            <a:off x="1811274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a:extLst>
              <a:ext uri="{FF2B5EF4-FFF2-40B4-BE49-F238E27FC236}">
                <a16:creationId xmlns:a16="http://schemas.microsoft.com/office/drawing/2014/main" id="{0D6AB9F8-671A-4750-A86C-1D94FED36DC0}"/>
              </a:ext>
            </a:extLst>
          </p:cNvPr>
          <p:cNvSpPr>
            <a:spLocks noGrp="1"/>
          </p:cNvSpPr>
          <p:nvPr>
            <p:ph type="body" sz="quarter" idx="18"/>
          </p:nvPr>
        </p:nvSpPr>
        <p:spPr>
          <a:xfrm>
            <a:off x="2672334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3">
            <a:extLst>
              <a:ext uri="{FF2B5EF4-FFF2-40B4-BE49-F238E27FC236}">
                <a16:creationId xmlns:a16="http://schemas.microsoft.com/office/drawing/2014/main" id="{97B81583-4EA9-422A-A486-005F75B480F2}"/>
              </a:ext>
            </a:extLst>
          </p:cNvPr>
          <p:cNvSpPr>
            <a:spLocks noGrp="1"/>
          </p:cNvSpPr>
          <p:nvPr>
            <p:ph type="body" sz="quarter" idx="19"/>
          </p:nvPr>
        </p:nvSpPr>
        <p:spPr>
          <a:xfrm>
            <a:off x="2672334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0B7F32F3-C9B0-4454-8AF1-BF27E1922EA1}"/>
              </a:ext>
            </a:extLst>
          </p:cNvPr>
          <p:cNvSpPr>
            <a:spLocks noGrp="1"/>
          </p:cNvSpPr>
          <p:nvPr>
            <p:ph type="body" sz="quarter" idx="20"/>
          </p:nvPr>
        </p:nvSpPr>
        <p:spPr>
          <a:xfrm>
            <a:off x="3528060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18670F2A-5032-4B74-A4E9-02DFB5F10B09}"/>
              </a:ext>
            </a:extLst>
          </p:cNvPr>
          <p:cNvSpPr>
            <a:spLocks noGrp="1"/>
          </p:cNvSpPr>
          <p:nvPr>
            <p:ph type="body" sz="quarter" idx="21"/>
          </p:nvPr>
        </p:nvSpPr>
        <p:spPr>
          <a:xfrm>
            <a:off x="3528060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601234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FAAEAB2-86DC-4180-A492-A371767119EA}" type="datetimeFigureOut">
              <a:rPr lang="en-US" smtClean="0"/>
              <a:t>6/4/2022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99FD2C9-A4FC-44B9-A26E-A36A8BB5088D}" type="slidenum">
              <a:rPr lang="en-US" smtClean="0"/>
              <a:t>‹#›</a:t>
            </a:fld>
            <a:endParaRPr lang="en-US"/>
          </a:p>
        </p:txBody>
      </p:sp>
    </p:spTree>
    <p:extLst>
      <p:ext uri="{BB962C8B-B14F-4D97-AF65-F5344CB8AC3E}">
        <p14:creationId xmlns:p14="http://schemas.microsoft.com/office/powerpoint/2010/main" val="240682858"/>
      </p:ext>
    </p:extLst>
  </p:cSld>
  <p:clrMap bg1="lt1" tx1="dk1" bg2="lt2" tx2="dk2" accent1="accent1" accent2="accent2" accent3="accent3" accent4="accent4" accent5="accent5" accent6="accent6" hlink="hlink" folHlink="folHlink"/>
  <p:sldLayoutIdLst>
    <p:sldLayoutId id="2147483669" r:id="rId1"/>
    <p:sldLayoutId id="2147483668" r:id="rId2"/>
    <p:sldLayoutId id="2147483667" r:id="rId3"/>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l="25289" r="25916"/>
          <a:stretch/>
        </p:blipFill>
        <p:spPr>
          <a:xfrm>
            <a:off x="22119397" y="27719285"/>
            <a:ext cx="3678522" cy="3708003"/>
          </a:xfrm>
          <a:prstGeom prst="rect">
            <a:avLst/>
          </a:prstGeom>
        </p:spPr>
      </p:pic>
      <p:pic>
        <p:nvPicPr>
          <p:cNvPr id="56" name="Picture 55"/>
          <p:cNvPicPr>
            <a:picLocks noChangeAspect="1"/>
          </p:cNvPicPr>
          <p:nvPr/>
        </p:nvPicPr>
        <p:blipFill rotWithShape="1">
          <a:blip r:embed="rId4">
            <a:extLst>
              <a:ext uri="{28A0092B-C50C-407E-A947-70E740481C1C}">
                <a14:useLocalDpi xmlns:a14="http://schemas.microsoft.com/office/drawing/2010/main" val="0"/>
              </a:ext>
            </a:extLst>
          </a:blip>
          <a:srcRect l="29177" r="28338" b="16122"/>
          <a:stretch/>
        </p:blipFill>
        <p:spPr>
          <a:xfrm>
            <a:off x="13611860" y="5462928"/>
            <a:ext cx="3263414" cy="3169008"/>
          </a:xfrm>
          <a:prstGeom prst="rect">
            <a:avLst/>
          </a:prstGeom>
        </p:spPr>
      </p:pic>
      <p:pic>
        <p:nvPicPr>
          <p:cNvPr id="55" name="Picture 54"/>
          <p:cNvPicPr>
            <a:picLocks noChangeAspect="1"/>
          </p:cNvPicPr>
          <p:nvPr/>
        </p:nvPicPr>
        <p:blipFill rotWithShape="1">
          <a:blip r:embed="rId5">
            <a:extLst>
              <a:ext uri="{28A0092B-C50C-407E-A947-70E740481C1C}">
                <a14:useLocalDpi xmlns:a14="http://schemas.microsoft.com/office/drawing/2010/main" val="0"/>
              </a:ext>
            </a:extLst>
          </a:blip>
          <a:srcRect l="27210" t="11717" r="27189" b="17962"/>
          <a:stretch/>
        </p:blipFill>
        <p:spPr>
          <a:xfrm>
            <a:off x="13603685" y="8857489"/>
            <a:ext cx="3272075" cy="2999232"/>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1047" r="1439"/>
          <a:stretch/>
        </p:blipFill>
        <p:spPr>
          <a:xfrm>
            <a:off x="10027921" y="12581742"/>
            <a:ext cx="6911340" cy="6766364"/>
          </a:xfrm>
          <a:prstGeom prst="rect">
            <a:avLst/>
          </a:prstGeom>
        </p:spPr>
      </p:pic>
      <p:sp>
        <p:nvSpPr>
          <p:cNvPr id="2" name="Text Placeholder 1">
            <a:extLst>
              <a:ext uri="{FF2B5EF4-FFF2-40B4-BE49-F238E27FC236}">
                <a16:creationId xmlns:a16="http://schemas.microsoft.com/office/drawing/2014/main" id="{259C10F1-7C5B-4E06-A051-4F5A5BD958CF}"/>
              </a:ext>
            </a:extLst>
          </p:cNvPr>
          <p:cNvSpPr>
            <a:spLocks noGrp="1"/>
          </p:cNvSpPr>
          <p:nvPr>
            <p:ph type="body" sz="quarter" idx="10"/>
          </p:nvPr>
        </p:nvSpPr>
        <p:spPr/>
        <p:txBody>
          <a:bodyPr/>
          <a:lstStyle/>
          <a:p>
            <a:r>
              <a:rPr lang="en-US" b="1" dirty="0" smtClean="0"/>
              <a:t>ReachMe – More Than A Social Media</a:t>
            </a:r>
            <a:r>
              <a:rPr lang="en-US" b="1" i="1" dirty="0" smtClean="0"/>
              <a:t> </a:t>
            </a:r>
            <a:r>
              <a:rPr lang="en-US" sz="3600" i="1" dirty="0" smtClean="0"/>
              <a:t>(For CSE – 300 at 01/06/2022)</a:t>
            </a:r>
            <a:endParaRPr lang="en-US" sz="3600" i="1" dirty="0"/>
          </a:p>
        </p:txBody>
      </p:sp>
      <p:sp>
        <p:nvSpPr>
          <p:cNvPr id="3" name="Text Placeholder 2">
            <a:extLst>
              <a:ext uri="{FF2B5EF4-FFF2-40B4-BE49-F238E27FC236}">
                <a16:creationId xmlns:a16="http://schemas.microsoft.com/office/drawing/2014/main" id="{355734E7-18B8-47A3-A9AD-645F6664E929}"/>
              </a:ext>
            </a:extLst>
          </p:cNvPr>
          <p:cNvSpPr>
            <a:spLocks noGrp="1"/>
          </p:cNvSpPr>
          <p:nvPr>
            <p:ph type="body" sz="quarter" idx="11"/>
          </p:nvPr>
        </p:nvSpPr>
        <p:spPr/>
        <p:txBody>
          <a:bodyPr/>
          <a:lstStyle/>
          <a:p>
            <a:r>
              <a:rPr lang="en-US" dirty="0" smtClean="0"/>
              <a:t>Eftakhar Ahmed Arnob – 190103020028</a:t>
            </a:r>
            <a:r>
              <a:rPr lang="en-US" dirty="0"/>
              <a:t>, Ehtimam Rashed </a:t>
            </a:r>
            <a:r>
              <a:rPr lang="en-US" dirty="0" smtClean="0"/>
              <a:t>Chowdhury – 190103020026, </a:t>
            </a:r>
            <a:r>
              <a:rPr lang="en-US" dirty="0"/>
              <a:t>Farzana Rahman – </a:t>
            </a:r>
            <a:r>
              <a:rPr lang="en-US" dirty="0" smtClean="0"/>
              <a:t>190203020101</a:t>
            </a:r>
            <a:endParaRPr lang="en-US" dirty="0"/>
          </a:p>
        </p:txBody>
      </p:sp>
      <p:sp>
        <p:nvSpPr>
          <p:cNvPr id="4" name="Text Placeholder 3">
            <a:extLst>
              <a:ext uri="{FF2B5EF4-FFF2-40B4-BE49-F238E27FC236}">
                <a16:creationId xmlns:a16="http://schemas.microsoft.com/office/drawing/2014/main" id="{7653FDF2-43C1-4526-9164-7AB42D7A7275}"/>
              </a:ext>
            </a:extLst>
          </p:cNvPr>
          <p:cNvSpPr>
            <a:spLocks noGrp="1"/>
          </p:cNvSpPr>
          <p:nvPr>
            <p:ph type="body" sz="quarter" idx="12"/>
          </p:nvPr>
        </p:nvSpPr>
        <p:spPr>
          <a:xfrm>
            <a:off x="914400" y="4387848"/>
            <a:ext cx="7680960" cy="18938806"/>
          </a:xfrm>
        </p:spPr>
        <p:txBody>
          <a:bodyPr/>
          <a:lstStyle/>
          <a:p>
            <a:pPr marL="0" indent="0" algn="just">
              <a:buNone/>
            </a:pPr>
            <a:r>
              <a:rPr lang="en-US" b="1" u="sng" dirty="0" smtClean="0"/>
              <a:t>Major Features</a:t>
            </a:r>
            <a:r>
              <a:rPr lang="en-US" b="1" dirty="0" smtClean="0"/>
              <a:t>:</a:t>
            </a:r>
          </a:p>
          <a:p>
            <a:pPr marL="0" indent="0" algn="just">
              <a:buNone/>
            </a:pPr>
            <a:endParaRPr lang="en-US" b="1" u="sng" dirty="0" smtClean="0"/>
          </a:p>
          <a:p>
            <a:pPr algn="just"/>
            <a:r>
              <a:rPr lang="en-US" dirty="0" smtClean="0"/>
              <a:t>Basic CRUD functionality.</a:t>
            </a:r>
          </a:p>
          <a:p>
            <a:pPr algn="just"/>
            <a:r>
              <a:rPr lang="en-US" dirty="0" smtClean="0"/>
              <a:t>A </a:t>
            </a:r>
            <a:r>
              <a:rPr lang="en-US" dirty="0"/>
              <a:t>v</a:t>
            </a:r>
            <a:r>
              <a:rPr lang="en-US" dirty="0" smtClean="0"/>
              <a:t>ery rich &amp; secured login, registration, account recovery </a:t>
            </a:r>
            <a:r>
              <a:rPr lang="en-US" dirty="0"/>
              <a:t>&amp; disabling s</a:t>
            </a:r>
            <a:r>
              <a:rPr lang="en-US" dirty="0" smtClean="0"/>
              <a:t>ystem.</a:t>
            </a:r>
          </a:p>
          <a:p>
            <a:pPr algn="just"/>
            <a:r>
              <a:rPr lang="en-US" dirty="0" smtClean="0"/>
              <a:t>User profile with various details.</a:t>
            </a:r>
          </a:p>
          <a:p>
            <a:pPr algn="just"/>
            <a:r>
              <a:rPr lang="en-US" dirty="0" smtClean="0"/>
              <a:t>Secured </a:t>
            </a:r>
            <a:r>
              <a:rPr lang="en-US" dirty="0" smtClean="0"/>
              <a:t>email-password </a:t>
            </a:r>
            <a:r>
              <a:rPr lang="en-US" dirty="0" smtClean="0"/>
              <a:t>changing system.</a:t>
            </a:r>
          </a:p>
          <a:p>
            <a:pPr algn="just"/>
            <a:r>
              <a:rPr lang="en-US" dirty="0" smtClean="0"/>
              <a:t>Simple friend list &amp; secured chat system, where user can text each other &amp; also see other active users in the friend list.</a:t>
            </a:r>
          </a:p>
          <a:p>
            <a:pPr algn="just"/>
            <a:r>
              <a:rPr lang="en-US" dirty="0" smtClean="0"/>
              <a:t>Post create system with or without media files to share feelings or important information.</a:t>
            </a:r>
          </a:p>
          <a:p>
            <a:pPr algn="just"/>
            <a:r>
              <a:rPr lang="en-US" dirty="0" smtClean="0"/>
              <a:t>Like, dislike, comment, share, tagging &amp; report system for posts along with secured privacy options.</a:t>
            </a:r>
          </a:p>
          <a:p>
            <a:pPr algn="just"/>
            <a:r>
              <a:rPr lang="en-US" dirty="0" smtClean="0"/>
              <a:t>A delicate notification panel to view latest notifications on various activities such as new </a:t>
            </a:r>
            <a:r>
              <a:rPr lang="en-US" dirty="0" smtClean="0"/>
              <a:t>messages, </a:t>
            </a:r>
            <a:r>
              <a:rPr lang="en-US" dirty="0" smtClean="0"/>
              <a:t>friend </a:t>
            </a:r>
            <a:r>
              <a:rPr lang="en-US" dirty="0" smtClean="0"/>
              <a:t>requests, </a:t>
            </a:r>
            <a:r>
              <a:rPr lang="en-US" dirty="0" smtClean="0"/>
              <a:t>likes, comments, post tagging etc.</a:t>
            </a:r>
          </a:p>
          <a:p>
            <a:pPr algn="just"/>
            <a:r>
              <a:rPr lang="en-US" dirty="0" smtClean="0"/>
              <a:t>A searching system with keywords by which user content or profiles can be found.</a:t>
            </a:r>
          </a:p>
          <a:p>
            <a:pPr algn="just"/>
            <a:r>
              <a:rPr lang="en-US" dirty="0" smtClean="0"/>
              <a:t>A homepage with header menu consisting of content category filtering, user menu, chat, notification and search bar. The homepage features promotional, personalized and alert type contents.</a:t>
            </a:r>
          </a:p>
          <a:p>
            <a:pPr algn="just"/>
            <a:r>
              <a:rPr lang="en-US" dirty="0" smtClean="0"/>
              <a:t>The site moderation tools on admin panel are user verification, reported content moderation, post promote, </a:t>
            </a:r>
            <a:r>
              <a:rPr lang="en-US" dirty="0" smtClean="0"/>
              <a:t>user flagging, </a:t>
            </a:r>
            <a:r>
              <a:rPr lang="en-US" dirty="0" smtClean="0"/>
              <a:t>user post modification via approval from a automated word scanning system etc.</a:t>
            </a:r>
          </a:p>
          <a:p>
            <a:pPr algn="just"/>
            <a:r>
              <a:rPr lang="en-US" dirty="0" smtClean="0"/>
              <a:t>The admin panel also consists of some admin tools as like appointing new admin by super admin, appointing new moderator by admins, secured internal communication system between super admin, admin and moderators etc.</a:t>
            </a:r>
          </a:p>
          <a:p>
            <a:pPr algn="just"/>
            <a:endParaRPr lang="en-US" dirty="0" smtClean="0"/>
          </a:p>
          <a:p>
            <a:pPr algn="just"/>
            <a:endParaRPr lang="en-US" dirty="0"/>
          </a:p>
        </p:txBody>
      </p:sp>
      <p:sp>
        <p:nvSpPr>
          <p:cNvPr id="17" name="Text Placeholder 16">
            <a:extLst>
              <a:ext uri="{FF2B5EF4-FFF2-40B4-BE49-F238E27FC236}">
                <a16:creationId xmlns:a16="http://schemas.microsoft.com/office/drawing/2014/main" id="{8081B3FC-2E73-4DAF-BF95-45866BDA677B}"/>
              </a:ext>
            </a:extLst>
          </p:cNvPr>
          <p:cNvSpPr>
            <a:spLocks noGrp="1"/>
          </p:cNvSpPr>
          <p:nvPr>
            <p:ph type="body" sz="quarter" idx="13"/>
          </p:nvPr>
        </p:nvSpPr>
        <p:spPr>
          <a:xfrm>
            <a:off x="914400" y="22793249"/>
            <a:ext cx="7680960" cy="9037127"/>
          </a:xfrm>
        </p:spPr>
        <p:txBody>
          <a:bodyPr/>
          <a:lstStyle/>
          <a:p>
            <a:pPr marL="0" indent="0" algn="just">
              <a:buNone/>
            </a:pPr>
            <a:r>
              <a:rPr lang="en-US" b="1" u="sng" dirty="0" smtClean="0"/>
              <a:t>Tools and Technologies</a:t>
            </a:r>
            <a:r>
              <a:rPr lang="en-US" b="1" dirty="0" smtClean="0"/>
              <a:t>:</a:t>
            </a:r>
          </a:p>
          <a:p>
            <a:pPr marL="0" indent="0" algn="just">
              <a:buNone/>
            </a:pPr>
            <a:endParaRPr lang="en-US" b="1" u="sng" dirty="0"/>
          </a:p>
          <a:p>
            <a:pPr algn="just"/>
            <a:r>
              <a:rPr lang="en-US" dirty="0" smtClean="0"/>
              <a:t>Standard </a:t>
            </a:r>
            <a:r>
              <a:rPr lang="en-US" dirty="0" smtClean="0"/>
              <a:t>HTML for frontend structure. CSS &amp; SASS for front end design.</a:t>
            </a:r>
            <a:endParaRPr lang="en-US" dirty="0" smtClean="0"/>
          </a:p>
          <a:p>
            <a:pPr algn="just"/>
            <a:r>
              <a:rPr lang="en-US" dirty="0" smtClean="0"/>
              <a:t>JavaScript for frontend adaptability, compatibility and optimization as well as some backend functionalities. PHP </a:t>
            </a:r>
            <a:r>
              <a:rPr lang="en-US" dirty="0" smtClean="0"/>
              <a:t>for </a:t>
            </a:r>
            <a:r>
              <a:rPr lang="en-US" dirty="0" smtClean="0"/>
              <a:t>backend operations handling </a:t>
            </a:r>
            <a:r>
              <a:rPr lang="en-US" dirty="0" smtClean="0"/>
              <a:t>and dynamic features.</a:t>
            </a:r>
          </a:p>
          <a:p>
            <a:pPr algn="just"/>
            <a:r>
              <a:rPr lang="en-US" dirty="0" smtClean="0"/>
              <a:t>MySQL for </a:t>
            </a:r>
            <a:r>
              <a:rPr lang="en-US" dirty="0" smtClean="0"/>
              <a:t>database handling. </a:t>
            </a:r>
            <a:r>
              <a:rPr lang="en-US" dirty="0" smtClean="0"/>
              <a:t>MySQL </a:t>
            </a:r>
            <a:r>
              <a:rPr lang="en-US" dirty="0" smtClean="0"/>
              <a:t>Event </a:t>
            </a:r>
            <a:r>
              <a:rPr lang="en-US" dirty="0" smtClean="0"/>
              <a:t>for timed MySQL </a:t>
            </a:r>
            <a:r>
              <a:rPr lang="en-US" dirty="0" smtClean="0"/>
              <a:t>commands.</a:t>
            </a:r>
            <a:endParaRPr lang="en-US" dirty="0" smtClean="0"/>
          </a:p>
          <a:p>
            <a:pPr algn="just"/>
            <a:r>
              <a:rPr lang="en-US" dirty="0" smtClean="0"/>
              <a:t>JQuery for responsive chat system.</a:t>
            </a:r>
          </a:p>
          <a:p>
            <a:pPr algn="just"/>
            <a:r>
              <a:rPr lang="en-US" dirty="0" smtClean="0"/>
              <a:t>PHPMailer </a:t>
            </a:r>
            <a:r>
              <a:rPr lang="en-US" dirty="0" smtClean="0"/>
              <a:t>framework for </a:t>
            </a:r>
            <a:r>
              <a:rPr lang="en-US" dirty="0" smtClean="0"/>
              <a:t>verification code mailing </a:t>
            </a:r>
            <a:r>
              <a:rPr lang="en-US" dirty="0" smtClean="0"/>
              <a:t>system</a:t>
            </a:r>
            <a:r>
              <a:rPr lang="en-US" dirty="0"/>
              <a:t> </a:t>
            </a:r>
            <a:r>
              <a:rPr lang="en-US" dirty="0" smtClean="0"/>
              <a:t>as well as for sending important notifications to user email address.</a:t>
            </a:r>
          </a:p>
          <a:p>
            <a:pPr algn="just"/>
            <a:r>
              <a:rPr lang="en-US" dirty="0" smtClean="0"/>
              <a:t>Fontawesome</a:t>
            </a:r>
            <a:r>
              <a:rPr lang="en-US" dirty="0"/>
              <a:t> </a:t>
            </a:r>
            <a:r>
              <a:rPr lang="en-US" dirty="0" smtClean="0"/>
              <a:t>5 for icon and logos.</a:t>
            </a:r>
          </a:p>
          <a:p>
            <a:pPr algn="just"/>
            <a:r>
              <a:rPr lang="en-US" dirty="0" smtClean="0"/>
              <a:t>Bootstrap 5 framework for mobile view.</a:t>
            </a:r>
            <a:endParaRPr lang="en-US" dirty="0" smtClean="0"/>
          </a:p>
          <a:p>
            <a:pPr algn="just"/>
            <a:endParaRPr lang="en-US" dirty="0"/>
          </a:p>
        </p:txBody>
      </p:sp>
      <p:sp>
        <p:nvSpPr>
          <p:cNvPr id="18" name="Text Placeholder 17">
            <a:extLst>
              <a:ext uri="{FF2B5EF4-FFF2-40B4-BE49-F238E27FC236}">
                <a16:creationId xmlns:a16="http://schemas.microsoft.com/office/drawing/2014/main" id="{DDA32059-E279-44E1-9B53-1BE94119738A}"/>
              </a:ext>
            </a:extLst>
          </p:cNvPr>
          <p:cNvSpPr>
            <a:spLocks noGrp="1"/>
          </p:cNvSpPr>
          <p:nvPr>
            <p:ph type="body" sz="quarter" idx="14"/>
          </p:nvPr>
        </p:nvSpPr>
        <p:spPr>
          <a:xfrm>
            <a:off x="9502140" y="4387850"/>
            <a:ext cx="7680960" cy="7466179"/>
          </a:xfrm>
        </p:spPr>
        <p:txBody>
          <a:bodyPr/>
          <a:lstStyle/>
          <a:p>
            <a:pPr marL="0" indent="0">
              <a:buNone/>
            </a:pPr>
            <a:r>
              <a:rPr lang="en-US" b="1" u="sng" dirty="0" smtClean="0"/>
              <a:t>Account System</a:t>
            </a:r>
            <a:r>
              <a:rPr lang="en-US" b="1" dirty="0" smtClean="0"/>
              <a:t>:</a:t>
            </a:r>
          </a:p>
          <a:p>
            <a:r>
              <a:rPr lang="en-US" dirty="0" smtClean="0"/>
              <a:t>Registration, Login, Recovery &amp; Disabling</a:t>
            </a:r>
            <a:endParaRPr lang="en-US" dirty="0"/>
          </a:p>
        </p:txBody>
      </p:sp>
      <p:sp>
        <p:nvSpPr>
          <p:cNvPr id="20" name="Text Placeholder 19">
            <a:extLst>
              <a:ext uri="{FF2B5EF4-FFF2-40B4-BE49-F238E27FC236}">
                <a16:creationId xmlns:a16="http://schemas.microsoft.com/office/drawing/2014/main" id="{616E3001-C5FD-4B5A-BBC2-44DD6B1DEF38}"/>
              </a:ext>
            </a:extLst>
          </p:cNvPr>
          <p:cNvSpPr>
            <a:spLocks noGrp="1"/>
          </p:cNvSpPr>
          <p:nvPr>
            <p:ph type="body" sz="quarter" idx="16"/>
          </p:nvPr>
        </p:nvSpPr>
        <p:spPr>
          <a:xfrm>
            <a:off x="9498467" y="26545445"/>
            <a:ext cx="7680960" cy="5351973"/>
          </a:xfrm>
        </p:spPr>
        <p:txBody>
          <a:bodyPr/>
          <a:lstStyle/>
          <a:p>
            <a:pPr marL="0" indent="0">
              <a:buNone/>
            </a:pPr>
            <a:r>
              <a:rPr lang="en-US" b="1" u="sng" dirty="0" smtClean="0"/>
              <a:t>Friend List System:</a:t>
            </a:r>
          </a:p>
          <a:p>
            <a:r>
              <a:rPr lang="en-US" dirty="0" smtClean="0"/>
              <a:t>Friend List Management</a:t>
            </a:r>
            <a:endParaRPr lang="en-US" dirty="0"/>
          </a:p>
        </p:txBody>
      </p:sp>
      <p:sp>
        <p:nvSpPr>
          <p:cNvPr id="21" name="Text Placeholder 20">
            <a:extLst>
              <a:ext uri="{FF2B5EF4-FFF2-40B4-BE49-F238E27FC236}">
                <a16:creationId xmlns:a16="http://schemas.microsoft.com/office/drawing/2014/main" id="{F3590A02-3413-439F-A79F-A6E920314B83}"/>
              </a:ext>
            </a:extLst>
          </p:cNvPr>
          <p:cNvSpPr>
            <a:spLocks noGrp="1"/>
          </p:cNvSpPr>
          <p:nvPr>
            <p:ph type="body" sz="quarter" idx="17"/>
          </p:nvPr>
        </p:nvSpPr>
        <p:spPr>
          <a:xfrm>
            <a:off x="18112740" y="16928125"/>
            <a:ext cx="7680960" cy="4855698"/>
          </a:xfrm>
        </p:spPr>
        <p:txBody>
          <a:bodyPr/>
          <a:lstStyle/>
          <a:p>
            <a:pPr marL="0" indent="0">
              <a:buNone/>
            </a:pPr>
            <a:r>
              <a:rPr lang="en-US" b="1" u="sng" dirty="0" smtClean="0"/>
              <a:t>Post </a:t>
            </a:r>
            <a:r>
              <a:rPr lang="en-US" b="1" u="sng" dirty="0"/>
              <a:t>System</a:t>
            </a:r>
            <a:r>
              <a:rPr lang="en-US" b="1" dirty="0"/>
              <a:t>:</a:t>
            </a:r>
          </a:p>
          <a:p>
            <a:r>
              <a:rPr lang="en-US" dirty="0" smtClean="0"/>
              <a:t>Post Create Interface</a:t>
            </a:r>
            <a:endParaRPr lang="en-US" dirty="0"/>
          </a:p>
        </p:txBody>
      </p:sp>
      <p:sp>
        <p:nvSpPr>
          <p:cNvPr id="22" name="Text Placeholder 21">
            <a:extLst>
              <a:ext uri="{FF2B5EF4-FFF2-40B4-BE49-F238E27FC236}">
                <a16:creationId xmlns:a16="http://schemas.microsoft.com/office/drawing/2014/main" id="{819B0278-05D7-4EFC-BE38-5579782E3D82}"/>
              </a:ext>
            </a:extLst>
          </p:cNvPr>
          <p:cNvSpPr>
            <a:spLocks noGrp="1"/>
          </p:cNvSpPr>
          <p:nvPr>
            <p:ph type="body" sz="quarter" idx="18"/>
          </p:nvPr>
        </p:nvSpPr>
        <p:spPr>
          <a:xfrm>
            <a:off x="18113326" y="26382855"/>
            <a:ext cx="7680960" cy="5747895"/>
          </a:xfrm>
        </p:spPr>
        <p:txBody>
          <a:bodyPr/>
          <a:lstStyle/>
          <a:p>
            <a:r>
              <a:rPr lang="en-US" dirty="0" smtClean="0"/>
              <a:t>Shared Post and Tagging Interface</a:t>
            </a:r>
            <a:endParaRPr lang="en-US" dirty="0"/>
          </a:p>
        </p:txBody>
      </p:sp>
      <p:sp>
        <p:nvSpPr>
          <p:cNvPr id="24" name="Text Placeholder 23">
            <a:extLst>
              <a:ext uri="{FF2B5EF4-FFF2-40B4-BE49-F238E27FC236}">
                <a16:creationId xmlns:a16="http://schemas.microsoft.com/office/drawing/2014/main" id="{DDF43BB0-CB2E-44A0-9F2A-114DADC1F8AA}"/>
              </a:ext>
            </a:extLst>
          </p:cNvPr>
          <p:cNvSpPr>
            <a:spLocks noGrp="1"/>
          </p:cNvSpPr>
          <p:nvPr>
            <p:ph type="body" sz="quarter" idx="20"/>
          </p:nvPr>
        </p:nvSpPr>
        <p:spPr>
          <a:xfrm>
            <a:off x="26760335" y="20874128"/>
            <a:ext cx="7680960" cy="9594292"/>
          </a:xfrm>
        </p:spPr>
        <p:txBody>
          <a:bodyPr/>
          <a:lstStyle/>
          <a:p>
            <a:r>
              <a:rPr lang="en-US" dirty="0" smtClean="0"/>
              <a:t>Moderation Tools</a:t>
            </a:r>
            <a:endParaRPr lang="en-US" dirty="0"/>
          </a:p>
        </p:txBody>
      </p:sp>
      <p:sp>
        <p:nvSpPr>
          <p:cNvPr id="25" name="Text Placeholder 24">
            <a:extLst>
              <a:ext uri="{FF2B5EF4-FFF2-40B4-BE49-F238E27FC236}">
                <a16:creationId xmlns:a16="http://schemas.microsoft.com/office/drawing/2014/main" id="{3637E26A-2B06-41AD-8BCA-506A561F6C1F}"/>
              </a:ext>
            </a:extLst>
          </p:cNvPr>
          <p:cNvSpPr>
            <a:spLocks noGrp="1"/>
          </p:cNvSpPr>
          <p:nvPr>
            <p:ph type="body" sz="quarter" idx="21"/>
          </p:nvPr>
        </p:nvSpPr>
        <p:spPr>
          <a:xfrm>
            <a:off x="35280600" y="10276734"/>
            <a:ext cx="7680960" cy="10696729"/>
          </a:xfrm>
        </p:spPr>
        <p:txBody>
          <a:bodyPr/>
          <a:lstStyle/>
          <a:p>
            <a:r>
              <a:rPr lang="en-US" smtClean="0"/>
              <a:t>Admin </a:t>
            </a:r>
            <a:r>
              <a:rPr lang="en-US" dirty="0" smtClean="0"/>
              <a:t>Tools</a:t>
            </a:r>
            <a:endParaRPr lang="en-US" dirty="0"/>
          </a:p>
        </p:txBody>
      </p:sp>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l="27979" t="10744" r="27060" b="12321"/>
          <a:stretch/>
        </p:blipFill>
        <p:spPr>
          <a:xfrm>
            <a:off x="10043159" y="5461425"/>
            <a:ext cx="3287289" cy="3164035"/>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30880" t="3330" r="29406" b="23007"/>
          <a:stretch/>
        </p:blipFill>
        <p:spPr>
          <a:xfrm>
            <a:off x="10043159" y="8855025"/>
            <a:ext cx="3287289" cy="2999004"/>
          </a:xfrm>
          <a:prstGeom prst="rect">
            <a:avLst/>
          </a:prstGeom>
        </p:spPr>
      </p:pic>
      <p:sp>
        <p:nvSpPr>
          <p:cNvPr id="27" name="Text Placeholder 17">
            <a:extLst>
              <a:ext uri="{FF2B5EF4-FFF2-40B4-BE49-F238E27FC236}">
                <a16:creationId xmlns:a16="http://schemas.microsoft.com/office/drawing/2014/main" id="{DDA32059-E279-44E1-9B53-1BE94119738A}"/>
              </a:ext>
            </a:extLst>
          </p:cNvPr>
          <p:cNvSpPr txBox="1">
            <a:spLocks/>
          </p:cNvSpPr>
          <p:nvPr/>
        </p:nvSpPr>
        <p:spPr>
          <a:xfrm>
            <a:off x="9502140" y="11984408"/>
            <a:ext cx="7680960" cy="14561038"/>
          </a:xfrm>
          <a:prstGeom prst="rect">
            <a:avLst/>
          </a:prstGeom>
        </p:spPr>
        <p:txBody>
          <a:bodyPr vert="horz" lIns="91440" tIns="45720" rIns="91440" bIns="45720" rtlCol="0">
            <a:noAutofit/>
          </a:bodyPr>
          <a:lstStyle>
            <a:lvl1pPr marL="457200" indent="-457200" algn="l" defTabSz="4389120" rtl="0" eaLnBrk="1" latinLnBrk="0" hangingPunct="1">
              <a:lnSpc>
                <a:spcPct val="90000"/>
              </a:lnSpc>
              <a:spcBef>
                <a:spcPts val="600"/>
              </a:spcBef>
              <a:buFont typeface="Arial" panose="020B0604020202020204" pitchFamily="34" charset="0"/>
              <a:buChar char="•"/>
              <a:defRPr sz="3200" kern="1200">
                <a:solidFill>
                  <a:schemeClr val="tx1"/>
                </a:solidFill>
                <a:latin typeface="+mn-lt"/>
                <a:ea typeface="+mn-ea"/>
                <a:cs typeface="+mn-cs"/>
              </a:defRPr>
            </a:lvl1pPr>
            <a:lvl2pPr marL="914400" indent="-457200" algn="l" defTabSz="4389120" rtl="0" eaLnBrk="1" latinLnBrk="0" hangingPunct="1">
              <a:lnSpc>
                <a:spcPct val="90000"/>
              </a:lnSpc>
              <a:spcBef>
                <a:spcPts val="600"/>
              </a:spcBef>
              <a:buFont typeface="Arial" panose="020B0604020202020204" pitchFamily="34" charset="0"/>
              <a:buChar char="•"/>
              <a:defRPr sz="2800" kern="1200">
                <a:solidFill>
                  <a:schemeClr val="tx1"/>
                </a:solidFill>
                <a:latin typeface="+mn-lt"/>
                <a:ea typeface="+mn-ea"/>
                <a:cs typeface="+mn-cs"/>
              </a:defRPr>
            </a:lvl2pPr>
            <a:lvl3pPr marL="1371600" indent="-457200" algn="l" defTabSz="438912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828800" indent="-457200" algn="l" defTabSz="438912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4pPr>
            <a:lvl5pPr marL="2286000" indent="-457200" algn="l" defTabSz="438912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smtClean="0"/>
              <a:t>Profile View &amp; Update</a:t>
            </a:r>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r="833" b="5644"/>
          <a:stretch/>
        </p:blipFill>
        <p:spPr>
          <a:xfrm>
            <a:off x="10003755" y="19563519"/>
            <a:ext cx="6916983" cy="6766512"/>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b="2137"/>
          <a:stretch/>
        </p:blipFill>
        <p:spPr>
          <a:xfrm>
            <a:off x="9498468" y="27730715"/>
            <a:ext cx="7680959" cy="3697193"/>
          </a:xfrm>
          <a:prstGeom prst="rect">
            <a:avLst/>
          </a:prstGeom>
        </p:spPr>
      </p:pic>
      <p:pic>
        <p:nvPicPr>
          <p:cNvPr id="13" name="Picture 12"/>
          <p:cNvPicPr>
            <a:picLocks noChangeAspect="1"/>
          </p:cNvPicPr>
          <p:nvPr/>
        </p:nvPicPr>
        <p:blipFill rotWithShape="1">
          <a:blip r:embed="rId11">
            <a:extLst>
              <a:ext uri="{28A0092B-C50C-407E-A947-70E740481C1C}">
                <a14:useLocalDpi xmlns:a14="http://schemas.microsoft.com/office/drawing/2010/main" val="0"/>
              </a:ext>
            </a:extLst>
          </a:blip>
          <a:srcRect r="1495"/>
          <a:stretch/>
        </p:blipFill>
        <p:spPr>
          <a:xfrm>
            <a:off x="18112570" y="18067253"/>
            <a:ext cx="7687400" cy="3838490"/>
          </a:xfrm>
          <a:prstGeom prst="rect">
            <a:avLst/>
          </a:prstGeom>
        </p:spPr>
      </p:pic>
      <p:sp>
        <p:nvSpPr>
          <p:cNvPr id="34" name="Text Placeholder 20">
            <a:extLst>
              <a:ext uri="{FF2B5EF4-FFF2-40B4-BE49-F238E27FC236}">
                <a16:creationId xmlns:a16="http://schemas.microsoft.com/office/drawing/2014/main" id="{F3590A02-3413-439F-A79F-A6E920314B83}"/>
              </a:ext>
            </a:extLst>
          </p:cNvPr>
          <p:cNvSpPr>
            <a:spLocks noGrp="1"/>
          </p:cNvSpPr>
          <p:nvPr>
            <p:ph type="body" sz="quarter" idx="17"/>
          </p:nvPr>
        </p:nvSpPr>
        <p:spPr>
          <a:xfrm>
            <a:off x="18112740" y="21935451"/>
            <a:ext cx="7680960" cy="4855698"/>
          </a:xfrm>
        </p:spPr>
        <p:txBody>
          <a:bodyPr/>
          <a:lstStyle/>
          <a:p>
            <a:r>
              <a:rPr lang="en-US" dirty="0" smtClean="0"/>
              <a:t>View Post and Interaction Interface</a:t>
            </a:r>
            <a:endParaRPr lang="en-US" dirty="0"/>
          </a:p>
        </p:txBody>
      </p:sp>
      <p:pic>
        <p:nvPicPr>
          <p:cNvPr id="35" name="Picture 34"/>
          <p:cNvPicPr>
            <a:picLocks noChangeAspect="1"/>
          </p:cNvPicPr>
          <p:nvPr/>
        </p:nvPicPr>
        <p:blipFill rotWithShape="1">
          <a:blip r:embed="rId12">
            <a:extLst>
              <a:ext uri="{28A0092B-C50C-407E-A947-70E740481C1C}">
                <a14:useLocalDpi xmlns:a14="http://schemas.microsoft.com/office/drawing/2010/main" val="0"/>
              </a:ext>
            </a:extLst>
          </a:blip>
          <a:srcRect r="1235" b="598"/>
          <a:stretch/>
        </p:blipFill>
        <p:spPr>
          <a:xfrm>
            <a:off x="18105120" y="22496231"/>
            <a:ext cx="7711440" cy="3817358"/>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124684" y="29917801"/>
            <a:ext cx="3963742" cy="1509487"/>
          </a:xfrm>
          <a:prstGeom prst="rect">
            <a:avLst/>
          </a:prstGeom>
        </p:spPr>
      </p:pic>
      <p:pic>
        <p:nvPicPr>
          <p:cNvPr id="39" name="Picture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126222" y="26937268"/>
            <a:ext cx="3963654" cy="3256893"/>
          </a:xfrm>
          <a:prstGeom prst="rect">
            <a:avLst/>
          </a:prstGeom>
        </p:spPr>
      </p:pic>
      <p:pic>
        <p:nvPicPr>
          <p:cNvPr id="44" name="Picture 43"/>
          <p:cNvPicPr>
            <a:picLocks noChangeAspect="1"/>
          </p:cNvPicPr>
          <p:nvPr/>
        </p:nvPicPr>
        <p:blipFill rotWithShape="1">
          <a:blip r:embed="rId15">
            <a:extLst>
              <a:ext uri="{28A0092B-C50C-407E-A947-70E740481C1C}">
                <a14:useLocalDpi xmlns:a14="http://schemas.microsoft.com/office/drawing/2010/main" val="0"/>
              </a:ext>
            </a:extLst>
          </a:blip>
          <a:srcRect b="45078"/>
          <a:stretch/>
        </p:blipFill>
        <p:spPr>
          <a:xfrm>
            <a:off x="26755800" y="21461131"/>
            <a:ext cx="7680960" cy="2093666"/>
          </a:xfrm>
          <a:prstGeom prst="rect">
            <a:avLst/>
          </a:prstGeom>
        </p:spPr>
      </p:pic>
      <p:pic>
        <p:nvPicPr>
          <p:cNvPr id="46" name="Picture 45"/>
          <p:cNvPicPr>
            <a:picLocks noChangeAspect="1"/>
          </p:cNvPicPr>
          <p:nvPr/>
        </p:nvPicPr>
        <p:blipFill rotWithShape="1">
          <a:blip r:embed="rId16">
            <a:extLst>
              <a:ext uri="{28A0092B-C50C-407E-A947-70E740481C1C}">
                <a14:useLocalDpi xmlns:a14="http://schemas.microsoft.com/office/drawing/2010/main" val="0"/>
              </a:ext>
            </a:extLst>
          </a:blip>
          <a:srcRect b="37882"/>
          <a:stretch/>
        </p:blipFill>
        <p:spPr>
          <a:xfrm>
            <a:off x="26755800" y="23776047"/>
            <a:ext cx="7750372" cy="2367985"/>
          </a:xfrm>
          <a:prstGeom prst="rect">
            <a:avLst/>
          </a:prstGeom>
        </p:spPr>
      </p:pic>
      <p:pic>
        <p:nvPicPr>
          <p:cNvPr id="47" name="Picture 46"/>
          <p:cNvPicPr>
            <a:picLocks noChangeAspect="1"/>
          </p:cNvPicPr>
          <p:nvPr/>
        </p:nvPicPr>
        <p:blipFill rotWithShape="1">
          <a:blip r:embed="rId17">
            <a:extLst>
              <a:ext uri="{28A0092B-C50C-407E-A947-70E740481C1C}">
                <a14:useLocalDpi xmlns:a14="http://schemas.microsoft.com/office/drawing/2010/main" val="0"/>
              </a:ext>
            </a:extLst>
          </a:blip>
          <a:srcRect b="37241"/>
          <a:stretch/>
        </p:blipFill>
        <p:spPr>
          <a:xfrm>
            <a:off x="26762588" y="26373665"/>
            <a:ext cx="7750372" cy="2392422"/>
          </a:xfrm>
          <a:prstGeom prst="rect">
            <a:avLst/>
          </a:prstGeom>
        </p:spPr>
      </p:pic>
      <p:pic>
        <p:nvPicPr>
          <p:cNvPr id="45" name="Picture 44"/>
          <p:cNvPicPr>
            <a:picLocks noChangeAspect="1"/>
          </p:cNvPicPr>
          <p:nvPr/>
        </p:nvPicPr>
        <p:blipFill rotWithShape="1">
          <a:blip r:embed="rId18">
            <a:extLst>
              <a:ext uri="{28A0092B-C50C-407E-A947-70E740481C1C}">
                <a14:useLocalDpi xmlns:a14="http://schemas.microsoft.com/office/drawing/2010/main" val="0"/>
              </a:ext>
            </a:extLst>
          </a:blip>
          <a:srcRect l="-4385" t="-2" r="-1" b="36175"/>
          <a:stretch/>
        </p:blipFill>
        <p:spPr>
          <a:xfrm>
            <a:off x="26416000" y="28991838"/>
            <a:ext cx="8090172" cy="2433042"/>
          </a:xfrm>
          <a:prstGeom prst="rect">
            <a:avLst/>
          </a:prstGeom>
        </p:spPr>
      </p:pic>
      <p:pic>
        <p:nvPicPr>
          <p:cNvPr id="48" name="Picture 4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278724" y="15495936"/>
            <a:ext cx="7678302" cy="3638403"/>
          </a:xfrm>
          <a:prstGeom prst="rect">
            <a:avLst/>
          </a:prstGeom>
        </p:spPr>
      </p:pic>
      <p:pic>
        <p:nvPicPr>
          <p:cNvPr id="49" name="Picture 48"/>
          <p:cNvPicPr>
            <a:picLocks noChangeAspect="1"/>
          </p:cNvPicPr>
          <p:nvPr/>
        </p:nvPicPr>
        <p:blipFill rotWithShape="1">
          <a:blip r:embed="rId20">
            <a:extLst>
              <a:ext uri="{28A0092B-C50C-407E-A947-70E740481C1C}">
                <a14:useLocalDpi xmlns:a14="http://schemas.microsoft.com/office/drawing/2010/main" val="0"/>
              </a:ext>
            </a:extLst>
          </a:blip>
          <a:srcRect b="28082"/>
          <a:stretch/>
        </p:blipFill>
        <p:spPr>
          <a:xfrm>
            <a:off x="35276065" y="19209663"/>
            <a:ext cx="7680960" cy="2731249"/>
          </a:xfrm>
          <a:prstGeom prst="rect">
            <a:avLst/>
          </a:prstGeom>
        </p:spPr>
      </p:pic>
      <p:pic>
        <p:nvPicPr>
          <p:cNvPr id="50" name="Picture 49"/>
          <p:cNvPicPr>
            <a:picLocks noChangeAspect="1"/>
          </p:cNvPicPr>
          <p:nvPr/>
        </p:nvPicPr>
        <p:blipFill rotWithShape="1">
          <a:blip r:embed="rId21">
            <a:extLst>
              <a:ext uri="{28A0092B-C50C-407E-A947-70E740481C1C}">
                <a14:useLocalDpi xmlns:a14="http://schemas.microsoft.com/office/drawing/2010/main" val="0"/>
              </a:ext>
            </a:extLst>
          </a:blip>
          <a:srcRect b="42471"/>
          <a:stretch/>
        </p:blipFill>
        <p:spPr>
          <a:xfrm>
            <a:off x="35297190" y="10810198"/>
            <a:ext cx="7659835" cy="2193028"/>
          </a:xfrm>
          <a:prstGeom prst="rect">
            <a:avLst/>
          </a:prstGeom>
        </p:spPr>
      </p:pic>
      <p:pic>
        <p:nvPicPr>
          <p:cNvPr id="51" name="Picture 50"/>
          <p:cNvPicPr>
            <a:picLocks noChangeAspect="1"/>
          </p:cNvPicPr>
          <p:nvPr/>
        </p:nvPicPr>
        <p:blipFill rotWithShape="1">
          <a:blip r:embed="rId22">
            <a:extLst>
              <a:ext uri="{28A0092B-C50C-407E-A947-70E740481C1C}">
                <a14:useLocalDpi xmlns:a14="http://schemas.microsoft.com/office/drawing/2010/main" val="0"/>
              </a:ext>
            </a:extLst>
          </a:blip>
          <a:srcRect b="42071"/>
          <a:stretch/>
        </p:blipFill>
        <p:spPr>
          <a:xfrm>
            <a:off x="35276065" y="13145447"/>
            <a:ext cx="7700735" cy="2208268"/>
          </a:xfrm>
          <a:prstGeom prst="rect">
            <a:avLst/>
          </a:prstGeom>
        </p:spPr>
      </p:pic>
      <p:pic>
        <p:nvPicPr>
          <p:cNvPr id="52" name="Picture 51"/>
          <p:cNvPicPr>
            <a:picLocks noChangeAspect="1"/>
          </p:cNvPicPr>
          <p:nvPr/>
        </p:nvPicPr>
        <p:blipFill rotWithShape="1">
          <a:blip r:embed="rId18">
            <a:extLst>
              <a:ext uri="{28A0092B-C50C-407E-A947-70E740481C1C}">
                <a14:useLocalDpi xmlns:a14="http://schemas.microsoft.com/office/drawing/2010/main" val="0"/>
              </a:ext>
            </a:extLst>
          </a:blip>
          <a:srcRect l="16772" t="70950" b="1332"/>
          <a:stretch/>
        </p:blipFill>
        <p:spPr>
          <a:xfrm>
            <a:off x="28052685" y="29755949"/>
            <a:ext cx="6450438" cy="1056639"/>
          </a:xfrm>
          <a:prstGeom prst="rect">
            <a:avLst/>
          </a:prstGeom>
        </p:spPr>
      </p:pic>
      <p:sp>
        <p:nvSpPr>
          <p:cNvPr id="53" name="Text Placeholder 16">
            <a:extLst>
              <a:ext uri="{FF2B5EF4-FFF2-40B4-BE49-F238E27FC236}">
                <a16:creationId xmlns:a16="http://schemas.microsoft.com/office/drawing/2014/main" id="{8081B3FC-2E73-4DAF-BF95-45866BDA677B}"/>
              </a:ext>
            </a:extLst>
          </p:cNvPr>
          <p:cNvSpPr>
            <a:spLocks noGrp="1"/>
          </p:cNvSpPr>
          <p:nvPr>
            <p:ph type="body" sz="quarter" idx="13"/>
          </p:nvPr>
        </p:nvSpPr>
        <p:spPr>
          <a:xfrm>
            <a:off x="35398860" y="21959288"/>
            <a:ext cx="7680960" cy="9463594"/>
          </a:xfrm>
        </p:spPr>
        <p:txBody>
          <a:bodyPr/>
          <a:lstStyle/>
          <a:p>
            <a:pPr marL="0" indent="0" algn="just">
              <a:buNone/>
            </a:pPr>
            <a:r>
              <a:rPr lang="en-US" b="1" u="sng" dirty="0" smtClean="0"/>
              <a:t>Contributions</a:t>
            </a:r>
            <a:r>
              <a:rPr lang="en-US" b="1" dirty="0" smtClean="0"/>
              <a:t>:</a:t>
            </a:r>
            <a:endParaRPr lang="en-US" b="1" dirty="0" smtClean="0"/>
          </a:p>
          <a:p>
            <a:pPr marL="0" indent="0" algn="just">
              <a:buNone/>
            </a:pPr>
            <a:endParaRPr lang="en-US" b="1" u="sng" dirty="0"/>
          </a:p>
          <a:p>
            <a:pPr algn="just"/>
            <a:r>
              <a:rPr lang="en-US" dirty="0" smtClean="0"/>
              <a:t>Arnab initially planned the project and designed the database structure.</a:t>
            </a:r>
          </a:p>
          <a:p>
            <a:pPr algn="just"/>
            <a:r>
              <a:rPr lang="en-US" dirty="0" smtClean="0"/>
              <a:t>Arnab built the dynamic home page, post creation &amp; friend list system.</a:t>
            </a:r>
          </a:p>
          <a:p>
            <a:pPr algn="just"/>
            <a:r>
              <a:rPr lang="en-US" dirty="0" smtClean="0"/>
              <a:t>Ehtimum built the login, registration and account recovery mechanism, chat </a:t>
            </a:r>
            <a:r>
              <a:rPr lang="en-US" dirty="0" smtClean="0"/>
              <a:t>system &amp; profile </a:t>
            </a:r>
            <a:r>
              <a:rPr lang="en-US" dirty="0" smtClean="0"/>
              <a:t>verification system.</a:t>
            </a:r>
          </a:p>
          <a:p>
            <a:pPr algn="just"/>
            <a:r>
              <a:rPr lang="en-US" dirty="0" smtClean="0"/>
              <a:t>Farzana </a:t>
            </a:r>
            <a:r>
              <a:rPr lang="en-US" dirty="0" smtClean="0"/>
              <a:t>built </a:t>
            </a:r>
            <a:r>
              <a:rPr lang="en-US" dirty="0" smtClean="0"/>
              <a:t>the search </a:t>
            </a:r>
            <a:r>
              <a:rPr lang="en-US" dirty="0" smtClean="0"/>
              <a:t>engine, post </a:t>
            </a:r>
            <a:r>
              <a:rPr lang="en-US" dirty="0" smtClean="0"/>
              <a:t>interaction </a:t>
            </a:r>
            <a:r>
              <a:rPr lang="en-US" dirty="0" smtClean="0"/>
              <a:t>&amp; sharing system.</a:t>
            </a:r>
            <a:endParaRPr lang="en-US" dirty="0" smtClean="0"/>
          </a:p>
          <a:p>
            <a:pPr algn="just"/>
            <a:r>
              <a:rPr lang="en-US" dirty="0" smtClean="0"/>
              <a:t>Farzana implemented the account ban system &amp;  admin communication system into the admin panel.</a:t>
            </a:r>
          </a:p>
          <a:p>
            <a:pPr algn="just"/>
            <a:r>
              <a:rPr lang="en-US" dirty="0" smtClean="0"/>
              <a:t>Ehtimum implemented the post report &amp; management system to homepage and admin panel.</a:t>
            </a:r>
          </a:p>
          <a:p>
            <a:pPr algn="just"/>
            <a:r>
              <a:rPr lang="en-US" dirty="0" smtClean="0"/>
              <a:t>Arnab built the </a:t>
            </a:r>
            <a:r>
              <a:rPr lang="en-US" dirty="0" smtClean="0"/>
              <a:t>notification, </a:t>
            </a:r>
            <a:r>
              <a:rPr lang="en-US" dirty="0" smtClean="0"/>
              <a:t>post promotion </a:t>
            </a:r>
            <a:r>
              <a:rPr lang="en-US" dirty="0" smtClean="0"/>
              <a:t>&amp; automated offensive word scanning system.</a:t>
            </a:r>
            <a:endParaRPr lang="en-US" dirty="0" smtClean="0"/>
          </a:p>
        </p:txBody>
      </p:sp>
      <p:sp>
        <p:nvSpPr>
          <p:cNvPr id="54" name="Text Placeholder 22">
            <a:extLst>
              <a:ext uri="{FF2B5EF4-FFF2-40B4-BE49-F238E27FC236}">
                <a16:creationId xmlns:a16="http://schemas.microsoft.com/office/drawing/2014/main" id="{27FF63BC-5635-4E29-9538-E91E1AFF9BAE}"/>
              </a:ext>
            </a:extLst>
          </p:cNvPr>
          <p:cNvSpPr>
            <a:spLocks noGrp="1"/>
          </p:cNvSpPr>
          <p:nvPr>
            <p:ph type="body" sz="quarter" idx="19"/>
          </p:nvPr>
        </p:nvSpPr>
        <p:spPr>
          <a:xfrm>
            <a:off x="26723340" y="15935521"/>
            <a:ext cx="7680960" cy="4784674"/>
          </a:xfrm>
        </p:spPr>
        <p:txBody>
          <a:bodyPr/>
          <a:lstStyle/>
          <a:p>
            <a:pPr marL="0" indent="0">
              <a:buNone/>
            </a:pPr>
            <a:r>
              <a:rPr lang="en-US" b="1" u="sng" dirty="0" smtClean="0"/>
              <a:t>Site Moderation Tools for </a:t>
            </a:r>
            <a:r>
              <a:rPr lang="en-US" b="1" u="sng" dirty="0" smtClean="0"/>
              <a:t>Admins</a:t>
            </a:r>
            <a:r>
              <a:rPr lang="en-US" b="1" dirty="0" smtClean="0"/>
              <a:t>:</a:t>
            </a:r>
            <a:endParaRPr lang="en-US" b="1" dirty="0"/>
          </a:p>
          <a:p>
            <a:r>
              <a:rPr lang="en-US" dirty="0" smtClean="0"/>
              <a:t>Site Overview Interface</a:t>
            </a:r>
            <a:endParaRPr lang="en-US" dirty="0"/>
          </a:p>
        </p:txBody>
      </p:sp>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682393" y="16930337"/>
            <a:ext cx="5910762" cy="3976612"/>
          </a:xfrm>
          <a:prstGeom prst="rect">
            <a:avLst/>
          </a:prstGeom>
        </p:spPr>
      </p:pic>
      <p:cxnSp>
        <p:nvCxnSpPr>
          <p:cNvPr id="19" name="Straight Arrow Connector 18"/>
          <p:cNvCxnSpPr>
            <a:endCxn id="55" idx="1"/>
          </p:cNvCxnSpPr>
          <p:nvPr/>
        </p:nvCxnSpPr>
        <p:spPr>
          <a:xfrm flipV="1">
            <a:off x="12054840" y="10357105"/>
            <a:ext cx="1548845" cy="901445"/>
          </a:xfrm>
          <a:prstGeom prst="straightConnector1">
            <a:avLst/>
          </a:prstGeom>
          <a:ln cap="rnd">
            <a:round/>
            <a:headEnd type="diamond"/>
            <a:tailEnd type="stealth"/>
          </a:ln>
        </p:spPr>
        <p:style>
          <a:lnRef idx="3">
            <a:schemeClr val="dk1"/>
          </a:lnRef>
          <a:fillRef idx="0">
            <a:schemeClr val="dk1"/>
          </a:fillRef>
          <a:effectRef idx="2">
            <a:schemeClr val="dk1"/>
          </a:effectRef>
          <a:fontRef idx="minor">
            <a:schemeClr val="tx1"/>
          </a:fontRef>
        </p:style>
      </p:cxnSp>
      <p:pic>
        <p:nvPicPr>
          <p:cNvPr id="31" name="Picture 30"/>
          <p:cNvPicPr>
            <a:picLocks noChangeAspect="1"/>
          </p:cNvPicPr>
          <p:nvPr/>
        </p:nvPicPr>
        <p:blipFill rotWithShape="1">
          <a:blip r:embed="rId24">
            <a:extLst>
              <a:ext uri="{28A0092B-C50C-407E-A947-70E740481C1C}">
                <a14:useLocalDpi xmlns:a14="http://schemas.microsoft.com/office/drawing/2010/main" val="0"/>
              </a:ext>
            </a:extLst>
          </a:blip>
          <a:srcRect l="15940" t="12039" r="2793" b="77061"/>
          <a:stretch/>
        </p:blipFill>
        <p:spPr>
          <a:xfrm>
            <a:off x="28052685" y="29337023"/>
            <a:ext cx="6351615" cy="420374"/>
          </a:xfrm>
          <a:prstGeom prst="rect">
            <a:avLst/>
          </a:prstGeom>
        </p:spPr>
      </p:pic>
      <p:pic>
        <p:nvPicPr>
          <p:cNvPr id="58" name="Picture 57"/>
          <p:cNvPicPr>
            <a:picLocks noChangeAspect="1"/>
          </p:cNvPicPr>
          <p:nvPr/>
        </p:nvPicPr>
        <p:blipFill rotWithShape="1">
          <a:blip r:embed="rId24">
            <a:extLst>
              <a:ext uri="{28A0092B-C50C-407E-A947-70E740481C1C}">
                <a14:useLocalDpi xmlns:a14="http://schemas.microsoft.com/office/drawing/2010/main" val="0"/>
              </a:ext>
            </a:extLst>
          </a:blip>
          <a:srcRect l="17577" t="22009" r="69556" b="51197"/>
          <a:stretch/>
        </p:blipFill>
        <p:spPr>
          <a:xfrm>
            <a:off x="28186380" y="29723869"/>
            <a:ext cx="1015675" cy="1045458"/>
          </a:xfrm>
          <a:prstGeom prst="rect">
            <a:avLst/>
          </a:prstGeom>
        </p:spPr>
      </p:pic>
      <p:pic>
        <p:nvPicPr>
          <p:cNvPr id="67" name="Picture 66"/>
          <p:cNvPicPr>
            <a:picLocks noChangeAspect="1"/>
          </p:cNvPicPr>
          <p:nvPr/>
        </p:nvPicPr>
        <p:blipFill rotWithShape="1">
          <a:blip r:embed="rId12">
            <a:extLst>
              <a:ext uri="{28A0092B-C50C-407E-A947-70E740481C1C}">
                <a14:useLocalDpi xmlns:a14="http://schemas.microsoft.com/office/drawing/2010/main" val="0"/>
              </a:ext>
            </a:extLst>
          </a:blip>
          <a:srcRect l="48217" t="17897" r="36655" b="63400"/>
          <a:stretch/>
        </p:blipFill>
        <p:spPr>
          <a:xfrm>
            <a:off x="24622126" y="26868119"/>
            <a:ext cx="1181100" cy="718185"/>
          </a:xfrm>
          <a:prstGeom prst="rect">
            <a:avLst/>
          </a:prstGeom>
          <a:ln>
            <a:solidFill>
              <a:schemeClr val="tx1">
                <a:lumMod val="50000"/>
                <a:lumOff val="50000"/>
              </a:schemeClr>
            </a:solidFill>
          </a:ln>
        </p:spPr>
      </p:pic>
      <p:cxnSp>
        <p:nvCxnSpPr>
          <p:cNvPr id="69" name="Straight Arrow Connector 68"/>
          <p:cNvCxnSpPr/>
          <p:nvPr/>
        </p:nvCxnSpPr>
        <p:spPr>
          <a:xfrm flipV="1">
            <a:off x="21922740" y="26868119"/>
            <a:ext cx="2699386" cy="359092"/>
          </a:xfrm>
          <a:prstGeom prst="straightConnector1">
            <a:avLst/>
          </a:prstGeom>
          <a:ln w="19050">
            <a:headEnd type="diamond"/>
            <a:tailEnd type="stealth"/>
          </a:ln>
        </p:spPr>
        <p:style>
          <a:lnRef idx="2">
            <a:schemeClr val="dk1"/>
          </a:lnRef>
          <a:fillRef idx="0">
            <a:schemeClr val="dk1"/>
          </a:fillRef>
          <a:effectRef idx="1">
            <a:schemeClr val="dk1"/>
          </a:effectRef>
          <a:fontRef idx="minor">
            <a:schemeClr val="tx1"/>
          </a:fontRef>
        </p:style>
      </p:cxnSp>
      <p:sp>
        <p:nvSpPr>
          <p:cNvPr id="77" name="Freeform 76"/>
          <p:cNvSpPr/>
          <p:nvPr/>
        </p:nvSpPr>
        <p:spPr>
          <a:xfrm>
            <a:off x="24025860" y="27325319"/>
            <a:ext cx="628650" cy="393965"/>
          </a:xfrm>
          <a:custGeom>
            <a:avLst/>
            <a:gdLst>
              <a:gd name="connsiteX0" fmla="*/ 762000 w 762000"/>
              <a:gd name="connsiteY0" fmla="*/ 0 h 369570"/>
              <a:gd name="connsiteX1" fmla="*/ 0 w 762000"/>
              <a:gd name="connsiteY1" fmla="*/ 0 h 369570"/>
              <a:gd name="connsiteX2" fmla="*/ 0 w 762000"/>
              <a:gd name="connsiteY2" fmla="*/ 369570 h 369570"/>
              <a:gd name="connsiteX3" fmla="*/ 0 w 762000"/>
              <a:gd name="connsiteY3" fmla="*/ 361950 h 369570"/>
            </a:gdLst>
            <a:ahLst/>
            <a:cxnLst>
              <a:cxn ang="0">
                <a:pos x="connsiteX0" y="connsiteY0"/>
              </a:cxn>
              <a:cxn ang="0">
                <a:pos x="connsiteX1" y="connsiteY1"/>
              </a:cxn>
              <a:cxn ang="0">
                <a:pos x="connsiteX2" y="connsiteY2"/>
              </a:cxn>
              <a:cxn ang="0">
                <a:pos x="connsiteX3" y="connsiteY3"/>
              </a:cxn>
            </a:cxnLst>
            <a:rect l="l" t="t" r="r" b="b"/>
            <a:pathLst>
              <a:path w="762000" h="369570">
                <a:moveTo>
                  <a:pt x="762000" y="0"/>
                </a:moveTo>
                <a:lnTo>
                  <a:pt x="0" y="0"/>
                </a:lnTo>
                <a:lnTo>
                  <a:pt x="0" y="369570"/>
                </a:lnTo>
                <a:lnTo>
                  <a:pt x="0" y="361950"/>
                </a:lnTo>
              </a:path>
            </a:pathLst>
          </a:custGeom>
          <a:ln w="19050">
            <a:headEnd type="diamond"/>
            <a:tailEnd type="stealth"/>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1" name="Text Placeholder 19">
            <a:extLst>
              <a:ext uri="{FF2B5EF4-FFF2-40B4-BE49-F238E27FC236}">
                <a16:creationId xmlns:a16="http://schemas.microsoft.com/office/drawing/2014/main" id="{616E3001-C5FD-4B5A-BBC2-44DD6B1DEF38}"/>
              </a:ext>
            </a:extLst>
          </p:cNvPr>
          <p:cNvSpPr>
            <a:spLocks noGrp="1"/>
          </p:cNvSpPr>
          <p:nvPr>
            <p:ph type="body" sz="quarter" idx="16"/>
          </p:nvPr>
        </p:nvSpPr>
        <p:spPr>
          <a:xfrm>
            <a:off x="26836468" y="4384071"/>
            <a:ext cx="7680960" cy="11381782"/>
          </a:xfrm>
        </p:spPr>
        <p:txBody>
          <a:bodyPr/>
          <a:lstStyle/>
          <a:p>
            <a:pPr marL="0" indent="0">
              <a:buNone/>
            </a:pPr>
            <a:r>
              <a:rPr lang="en-US" b="1" u="sng" dirty="0" smtClean="0"/>
              <a:t>Messaging System</a:t>
            </a:r>
            <a:r>
              <a:rPr lang="en-US" b="1" dirty="0" smtClean="0"/>
              <a:t>:</a:t>
            </a:r>
          </a:p>
          <a:p>
            <a:r>
              <a:rPr lang="en-US" dirty="0" smtClean="0"/>
              <a:t>Chat List &amp; Inbox Interface</a:t>
            </a:r>
            <a:endParaRPr lang="en-US" dirty="0"/>
          </a:p>
        </p:txBody>
      </p:sp>
      <p:pic>
        <p:nvPicPr>
          <p:cNvPr id="102" name="Picture 101"/>
          <p:cNvPicPr>
            <a:picLocks noChangeAspect="1"/>
          </p:cNvPicPr>
          <p:nvPr/>
        </p:nvPicPr>
        <p:blipFill rotWithShape="1">
          <a:blip r:embed="rId25">
            <a:extLst>
              <a:ext uri="{28A0092B-C50C-407E-A947-70E740481C1C}">
                <a14:useLocalDpi xmlns:a14="http://schemas.microsoft.com/office/drawing/2010/main" val="0"/>
              </a:ext>
            </a:extLst>
          </a:blip>
          <a:srcRect l="9374" r="9135"/>
          <a:stretch/>
        </p:blipFill>
        <p:spPr>
          <a:xfrm>
            <a:off x="26852880" y="11082485"/>
            <a:ext cx="7658100" cy="4622210"/>
          </a:xfrm>
          <a:prstGeom prst="rect">
            <a:avLst/>
          </a:prstGeom>
        </p:spPr>
      </p:pic>
      <p:pic>
        <p:nvPicPr>
          <p:cNvPr id="103" name="Picture 102"/>
          <p:cNvPicPr>
            <a:picLocks noChangeAspect="1"/>
          </p:cNvPicPr>
          <p:nvPr/>
        </p:nvPicPr>
        <p:blipFill rotWithShape="1">
          <a:blip r:embed="rId26">
            <a:extLst>
              <a:ext uri="{28A0092B-C50C-407E-A947-70E740481C1C}">
                <a14:useLocalDpi xmlns:a14="http://schemas.microsoft.com/office/drawing/2010/main" val="0"/>
              </a:ext>
            </a:extLst>
          </a:blip>
          <a:srcRect l="20126" r="19850" b="8542"/>
          <a:stretch/>
        </p:blipFill>
        <p:spPr>
          <a:xfrm>
            <a:off x="26852880" y="5497540"/>
            <a:ext cx="7658100" cy="5271477"/>
          </a:xfrm>
          <a:prstGeom prst="rect">
            <a:avLst/>
          </a:prstGeom>
        </p:spPr>
      </p:pic>
      <p:sp>
        <p:nvSpPr>
          <p:cNvPr id="116" name="Text Placeholder 22">
            <a:extLst>
              <a:ext uri="{FF2B5EF4-FFF2-40B4-BE49-F238E27FC236}">
                <a16:creationId xmlns:a16="http://schemas.microsoft.com/office/drawing/2014/main" id="{27FF63BC-5635-4E29-9538-E91E1AFF9BAE}"/>
              </a:ext>
            </a:extLst>
          </p:cNvPr>
          <p:cNvSpPr>
            <a:spLocks noGrp="1"/>
          </p:cNvSpPr>
          <p:nvPr>
            <p:ph type="body" sz="quarter" idx="19"/>
          </p:nvPr>
        </p:nvSpPr>
        <p:spPr>
          <a:xfrm>
            <a:off x="18133570" y="4386383"/>
            <a:ext cx="7680960" cy="4784674"/>
          </a:xfrm>
        </p:spPr>
        <p:txBody>
          <a:bodyPr/>
          <a:lstStyle/>
          <a:p>
            <a:pPr marL="0" indent="0">
              <a:buNone/>
            </a:pPr>
            <a:r>
              <a:rPr lang="en-US" b="1" u="sng" dirty="0" smtClean="0"/>
              <a:t>Homepage, </a:t>
            </a:r>
            <a:r>
              <a:rPr lang="en-US" b="1" u="sng" dirty="0" smtClean="0"/>
              <a:t>Notification </a:t>
            </a:r>
            <a:r>
              <a:rPr lang="en-US" b="1" u="sng" dirty="0" smtClean="0"/>
              <a:t>&amp; Search System</a:t>
            </a:r>
            <a:r>
              <a:rPr lang="en-US" b="1" dirty="0" smtClean="0"/>
              <a:t>:</a:t>
            </a:r>
          </a:p>
          <a:p>
            <a:r>
              <a:rPr lang="en-US" dirty="0" smtClean="0"/>
              <a:t>Homepage Interface</a:t>
            </a:r>
          </a:p>
          <a:p>
            <a:endParaRPr lang="en-US" dirty="0"/>
          </a:p>
        </p:txBody>
      </p:sp>
      <p:pic>
        <p:nvPicPr>
          <p:cNvPr id="117" name="Picture 116"/>
          <p:cNvPicPr>
            <a:picLocks noChangeAspect="1"/>
          </p:cNvPicPr>
          <p:nvPr/>
        </p:nvPicPr>
        <p:blipFill rotWithShape="1">
          <a:blip r:embed="rId27">
            <a:extLst>
              <a:ext uri="{28A0092B-C50C-407E-A947-70E740481C1C}">
                <a14:useLocalDpi xmlns:a14="http://schemas.microsoft.com/office/drawing/2010/main" val="0"/>
              </a:ext>
            </a:extLst>
          </a:blip>
          <a:srcRect b="32466"/>
          <a:stretch/>
        </p:blipFill>
        <p:spPr>
          <a:xfrm>
            <a:off x="18164246" y="9774320"/>
            <a:ext cx="7646831" cy="2540048"/>
          </a:xfrm>
          <a:prstGeom prst="rect">
            <a:avLst/>
          </a:prstGeom>
        </p:spPr>
      </p:pic>
      <p:pic>
        <p:nvPicPr>
          <p:cNvPr id="118" name="Picture 117"/>
          <p:cNvPicPr>
            <a:picLocks noChangeAspect="1"/>
          </p:cNvPicPr>
          <p:nvPr/>
        </p:nvPicPr>
        <p:blipFill rotWithShape="1">
          <a:blip r:embed="rId28">
            <a:extLst>
              <a:ext uri="{28A0092B-C50C-407E-A947-70E740481C1C}">
                <a14:useLocalDpi xmlns:a14="http://schemas.microsoft.com/office/drawing/2010/main" val="0"/>
              </a:ext>
            </a:extLst>
          </a:blip>
          <a:srcRect t="9920" r="953" b="4574"/>
          <a:stretch/>
        </p:blipFill>
        <p:spPr>
          <a:xfrm>
            <a:off x="18159362" y="5490617"/>
            <a:ext cx="7702193" cy="3740199"/>
          </a:xfrm>
          <a:prstGeom prst="rect">
            <a:avLst/>
          </a:prstGeom>
        </p:spPr>
      </p:pic>
      <p:sp>
        <p:nvSpPr>
          <p:cNvPr id="119" name="Text Placeholder 22">
            <a:extLst>
              <a:ext uri="{FF2B5EF4-FFF2-40B4-BE49-F238E27FC236}">
                <a16:creationId xmlns:a16="http://schemas.microsoft.com/office/drawing/2014/main" id="{27FF63BC-5635-4E29-9538-E91E1AFF9BAE}"/>
              </a:ext>
            </a:extLst>
          </p:cNvPr>
          <p:cNvSpPr>
            <a:spLocks noGrp="1"/>
          </p:cNvSpPr>
          <p:nvPr>
            <p:ph type="body" sz="quarter" idx="19"/>
          </p:nvPr>
        </p:nvSpPr>
        <p:spPr>
          <a:xfrm>
            <a:off x="18133570" y="9217463"/>
            <a:ext cx="7680960" cy="4784674"/>
          </a:xfrm>
        </p:spPr>
        <p:txBody>
          <a:bodyPr/>
          <a:lstStyle/>
          <a:p>
            <a:r>
              <a:rPr lang="en-US" dirty="0" smtClean="0"/>
              <a:t>Notification Panel Interface</a:t>
            </a:r>
            <a:endParaRPr lang="en-US" dirty="0"/>
          </a:p>
        </p:txBody>
      </p:sp>
      <p:pic>
        <p:nvPicPr>
          <p:cNvPr id="120" name="Picture 1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166030" y="12985774"/>
            <a:ext cx="7645047" cy="3760255"/>
          </a:xfrm>
          <a:prstGeom prst="rect">
            <a:avLst/>
          </a:prstGeom>
        </p:spPr>
      </p:pic>
      <p:cxnSp>
        <p:nvCxnSpPr>
          <p:cNvPr id="121" name="Straight Connector 120"/>
          <p:cNvCxnSpPr/>
          <p:nvPr/>
        </p:nvCxnSpPr>
        <p:spPr>
          <a:xfrm flipH="1" flipV="1">
            <a:off x="17945488" y="5634437"/>
            <a:ext cx="576702" cy="4811"/>
          </a:xfrm>
          <a:prstGeom prst="line">
            <a:avLst/>
          </a:prstGeom>
          <a:ln w="19050">
            <a:headEnd type="diamond"/>
          </a:ln>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17418492" y="5974528"/>
            <a:ext cx="4251" cy="14011970"/>
          </a:xfrm>
          <a:prstGeom prst="line">
            <a:avLst/>
          </a:prstGeom>
          <a:ln w="19050"/>
        </p:spPr>
        <p:style>
          <a:lnRef idx="2">
            <a:schemeClr val="dk1"/>
          </a:lnRef>
          <a:fillRef idx="0">
            <a:schemeClr val="dk1"/>
          </a:fillRef>
          <a:effectRef idx="1">
            <a:schemeClr val="dk1"/>
          </a:effectRef>
          <a:fontRef idx="minor">
            <a:schemeClr val="tx1"/>
          </a:fontRef>
        </p:style>
      </p:cxnSp>
      <p:cxnSp>
        <p:nvCxnSpPr>
          <p:cNvPr id="123" name="Straight Arrow Connector 122"/>
          <p:cNvCxnSpPr/>
          <p:nvPr/>
        </p:nvCxnSpPr>
        <p:spPr>
          <a:xfrm>
            <a:off x="17909399" y="14825440"/>
            <a:ext cx="245507" cy="0"/>
          </a:xfrm>
          <a:prstGeom prst="straightConnector1">
            <a:avLst/>
          </a:prstGeom>
          <a:ln w="19050">
            <a:tailEnd type="stealth"/>
          </a:ln>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flipH="1">
            <a:off x="25419814" y="5639248"/>
            <a:ext cx="643128" cy="0"/>
          </a:xfrm>
          <a:prstGeom prst="line">
            <a:avLst/>
          </a:prstGeom>
          <a:ln w="19050">
            <a:headEnd type="none"/>
            <a:tailEnd type="diamond"/>
          </a:ln>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26065990" y="5639248"/>
            <a:ext cx="0" cy="5482872"/>
          </a:xfrm>
          <a:prstGeom prst="line">
            <a:avLst/>
          </a:prstGeom>
          <a:ln w="19050"/>
        </p:spPr>
        <p:style>
          <a:lnRef idx="2">
            <a:schemeClr val="dk1"/>
          </a:lnRef>
          <a:fillRef idx="0">
            <a:schemeClr val="dk1"/>
          </a:fillRef>
          <a:effectRef idx="1">
            <a:schemeClr val="dk1"/>
          </a:effectRef>
          <a:fontRef idx="minor">
            <a:schemeClr val="tx1"/>
          </a:fontRef>
        </p:style>
      </p:cxnSp>
      <p:cxnSp>
        <p:nvCxnSpPr>
          <p:cNvPr id="126" name="Straight Arrow Connector 125"/>
          <p:cNvCxnSpPr/>
          <p:nvPr/>
        </p:nvCxnSpPr>
        <p:spPr>
          <a:xfrm>
            <a:off x="25723090" y="11122120"/>
            <a:ext cx="335280" cy="0"/>
          </a:xfrm>
          <a:prstGeom prst="straightConnector1">
            <a:avLst/>
          </a:prstGeom>
          <a:ln w="19050">
            <a:headEnd type="stealth"/>
            <a:tailEnd type="none"/>
          </a:ln>
        </p:spPr>
        <p:style>
          <a:lnRef idx="2">
            <a:schemeClr val="dk1"/>
          </a:lnRef>
          <a:fillRef idx="0">
            <a:schemeClr val="dk1"/>
          </a:fillRef>
          <a:effectRef idx="1">
            <a:schemeClr val="dk1"/>
          </a:effectRef>
          <a:fontRef idx="minor">
            <a:schemeClr val="tx1"/>
          </a:fontRef>
        </p:style>
      </p:cxnSp>
      <p:cxnSp>
        <p:nvCxnSpPr>
          <p:cNvPr id="130" name="Straight Connector 129"/>
          <p:cNvCxnSpPr/>
          <p:nvPr/>
        </p:nvCxnSpPr>
        <p:spPr>
          <a:xfrm flipH="1">
            <a:off x="17418493" y="5974528"/>
            <a:ext cx="3054417" cy="0"/>
          </a:xfrm>
          <a:prstGeom prst="line">
            <a:avLst/>
          </a:prstGeom>
          <a:ln w="19050">
            <a:headEnd type="diamond"/>
          </a:ln>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flipH="1">
            <a:off x="17909400" y="5634437"/>
            <a:ext cx="36088" cy="9200627"/>
          </a:xfrm>
          <a:prstGeom prst="line">
            <a:avLst/>
          </a:prstGeom>
          <a:ln w="19050"/>
        </p:spPr>
        <p:style>
          <a:lnRef idx="2">
            <a:schemeClr val="dk1"/>
          </a:lnRef>
          <a:fillRef idx="0">
            <a:schemeClr val="dk1"/>
          </a:fillRef>
          <a:effectRef idx="1">
            <a:schemeClr val="dk1"/>
          </a:effectRef>
          <a:fontRef idx="minor">
            <a:schemeClr val="tx1"/>
          </a:fontRef>
        </p:style>
      </p:cxnSp>
      <p:cxnSp>
        <p:nvCxnSpPr>
          <p:cNvPr id="132" name="Straight Arrow Connector 131"/>
          <p:cNvCxnSpPr>
            <a:endCxn id="13" idx="1"/>
          </p:cNvCxnSpPr>
          <p:nvPr/>
        </p:nvCxnSpPr>
        <p:spPr>
          <a:xfrm>
            <a:off x="17418493" y="19986118"/>
            <a:ext cx="694077" cy="380"/>
          </a:xfrm>
          <a:prstGeom prst="straightConnector1">
            <a:avLst/>
          </a:prstGeom>
          <a:ln w="19050">
            <a:tailEnd type="stealth"/>
          </a:ln>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flipV="1">
            <a:off x="25125682" y="5282646"/>
            <a:ext cx="1355342" cy="2586"/>
          </a:xfrm>
          <a:prstGeom prst="line">
            <a:avLst/>
          </a:prstGeom>
          <a:ln w="19050"/>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flipV="1">
            <a:off x="25122771" y="5281992"/>
            <a:ext cx="2911" cy="310850"/>
          </a:xfrm>
          <a:prstGeom prst="line">
            <a:avLst/>
          </a:prstGeom>
          <a:ln w="19050">
            <a:headEnd type="diamond"/>
            <a:tailEnd type="none"/>
          </a:ln>
        </p:spPr>
        <p:style>
          <a:lnRef idx="2">
            <a:schemeClr val="dk1"/>
          </a:lnRef>
          <a:fillRef idx="0">
            <a:schemeClr val="dk1"/>
          </a:fillRef>
          <a:effectRef idx="1">
            <a:schemeClr val="dk1"/>
          </a:effectRef>
          <a:fontRef idx="minor">
            <a:schemeClr val="tx1"/>
          </a:fontRef>
        </p:style>
      </p:cxnSp>
      <p:cxnSp>
        <p:nvCxnSpPr>
          <p:cNvPr id="157" name="Straight Connector 156"/>
          <p:cNvCxnSpPr/>
          <p:nvPr/>
        </p:nvCxnSpPr>
        <p:spPr>
          <a:xfrm>
            <a:off x="26481024" y="5281992"/>
            <a:ext cx="0" cy="2851286"/>
          </a:xfrm>
          <a:prstGeom prst="line">
            <a:avLst/>
          </a:prstGeom>
          <a:ln w="19050"/>
        </p:spPr>
        <p:style>
          <a:lnRef idx="2">
            <a:schemeClr val="dk1"/>
          </a:lnRef>
          <a:fillRef idx="0">
            <a:schemeClr val="dk1"/>
          </a:fillRef>
          <a:effectRef idx="1">
            <a:schemeClr val="dk1"/>
          </a:effectRef>
          <a:fontRef idx="minor">
            <a:schemeClr val="tx1"/>
          </a:fontRef>
        </p:style>
      </p:cxnSp>
      <p:cxnSp>
        <p:nvCxnSpPr>
          <p:cNvPr id="158" name="Straight Arrow Connector 157"/>
          <p:cNvCxnSpPr>
            <a:endCxn id="103" idx="1"/>
          </p:cNvCxnSpPr>
          <p:nvPr/>
        </p:nvCxnSpPr>
        <p:spPr>
          <a:xfrm>
            <a:off x="26481024" y="8133278"/>
            <a:ext cx="371856" cy="1"/>
          </a:xfrm>
          <a:prstGeom prst="straightConnector1">
            <a:avLst/>
          </a:prstGeom>
          <a:ln w="19050">
            <a:headEnd type="none"/>
            <a:tailEnd type="stealth"/>
          </a:ln>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flipH="1">
            <a:off x="25212676" y="8214808"/>
            <a:ext cx="1106804" cy="0"/>
          </a:xfrm>
          <a:prstGeom prst="line">
            <a:avLst/>
          </a:prstGeom>
          <a:ln w="19050">
            <a:headEnd type="none"/>
            <a:tailEnd type="diamond"/>
          </a:ln>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flipH="1">
            <a:off x="26297057" y="8214808"/>
            <a:ext cx="20394" cy="16190102"/>
          </a:xfrm>
          <a:prstGeom prst="line">
            <a:avLst/>
          </a:prstGeom>
          <a:ln w="19050"/>
        </p:spPr>
        <p:style>
          <a:lnRef idx="2">
            <a:schemeClr val="dk1"/>
          </a:lnRef>
          <a:fillRef idx="0">
            <a:schemeClr val="dk1"/>
          </a:fillRef>
          <a:effectRef idx="1">
            <a:schemeClr val="dk1"/>
          </a:effectRef>
          <a:fontRef idx="minor">
            <a:schemeClr val="tx1"/>
          </a:fontRef>
        </p:style>
      </p:cxnSp>
      <p:cxnSp>
        <p:nvCxnSpPr>
          <p:cNvPr id="178" name="Straight Arrow Connector 177"/>
          <p:cNvCxnSpPr>
            <a:stCxn id="35" idx="3"/>
          </p:cNvCxnSpPr>
          <p:nvPr/>
        </p:nvCxnSpPr>
        <p:spPr>
          <a:xfrm>
            <a:off x="25816560" y="24404910"/>
            <a:ext cx="480497" cy="0"/>
          </a:xfrm>
          <a:prstGeom prst="straightConnector1">
            <a:avLst/>
          </a:prstGeom>
          <a:ln w="19050">
            <a:headEnd type="stealth"/>
            <a:tailEnd type="none"/>
          </a:ln>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flipH="1" flipV="1">
            <a:off x="32659239" y="8251495"/>
            <a:ext cx="2076630" cy="1470"/>
          </a:xfrm>
          <a:prstGeom prst="line">
            <a:avLst/>
          </a:prstGeom>
          <a:ln w="19050">
            <a:headEnd type="none"/>
            <a:tailEnd type="diamond"/>
          </a:ln>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34734820" y="8253493"/>
            <a:ext cx="0" cy="5140097"/>
          </a:xfrm>
          <a:prstGeom prst="line">
            <a:avLst/>
          </a:prstGeom>
          <a:ln w="19050"/>
        </p:spPr>
        <p:style>
          <a:lnRef idx="2">
            <a:schemeClr val="dk1"/>
          </a:lnRef>
          <a:fillRef idx="0">
            <a:schemeClr val="dk1"/>
          </a:fillRef>
          <a:effectRef idx="1">
            <a:schemeClr val="dk1"/>
          </a:effectRef>
          <a:fontRef idx="minor">
            <a:schemeClr val="tx1"/>
          </a:fontRef>
        </p:style>
      </p:cxnSp>
      <p:cxnSp>
        <p:nvCxnSpPr>
          <p:cNvPr id="193" name="Straight Arrow Connector 192"/>
          <p:cNvCxnSpPr>
            <a:stCxn id="102" idx="3"/>
          </p:cNvCxnSpPr>
          <p:nvPr/>
        </p:nvCxnSpPr>
        <p:spPr>
          <a:xfrm>
            <a:off x="34510980" y="13393590"/>
            <a:ext cx="223840" cy="0"/>
          </a:xfrm>
          <a:prstGeom prst="straightConnector1">
            <a:avLst/>
          </a:prstGeom>
          <a:ln w="19050">
            <a:headEnd type="stealth"/>
            <a:tailEnd type="none"/>
          </a:ln>
        </p:spPr>
        <p:style>
          <a:lnRef idx="2">
            <a:schemeClr val="dk1"/>
          </a:lnRef>
          <a:fillRef idx="0">
            <a:schemeClr val="dk1"/>
          </a:fillRef>
          <a:effectRef idx="1">
            <a:schemeClr val="dk1"/>
          </a:effectRef>
          <a:fontRef idx="minor">
            <a:schemeClr val="tx1"/>
          </a:fontRef>
        </p:style>
      </p:cxnSp>
      <p:pic>
        <p:nvPicPr>
          <p:cNvPr id="207" name="Picture 206"/>
          <p:cNvPicPr>
            <a:picLocks noChangeAspect="1"/>
          </p:cNvPicPr>
          <p:nvPr/>
        </p:nvPicPr>
        <p:blipFill rotWithShape="1">
          <a:blip r:embed="rId18">
            <a:extLst>
              <a:ext uri="{28A0092B-C50C-407E-A947-70E740481C1C}">
                <a14:useLocalDpi xmlns:a14="http://schemas.microsoft.com/office/drawing/2010/main" val="0"/>
              </a:ext>
            </a:extLst>
          </a:blip>
          <a:srcRect l="16251" t="40828" b="42757"/>
          <a:stretch/>
        </p:blipFill>
        <p:spPr>
          <a:xfrm>
            <a:off x="28015357" y="30797124"/>
            <a:ext cx="6490887" cy="625758"/>
          </a:xfrm>
          <a:prstGeom prst="rect">
            <a:avLst/>
          </a:prstGeom>
        </p:spPr>
      </p:pic>
      <p:sp>
        <p:nvSpPr>
          <p:cNvPr id="211" name="Text Placeholder 24">
            <a:extLst>
              <a:ext uri="{FF2B5EF4-FFF2-40B4-BE49-F238E27FC236}">
                <a16:creationId xmlns:a16="http://schemas.microsoft.com/office/drawing/2014/main" id="{3637E26A-2B06-41AD-8BCA-506A561F6C1F}"/>
              </a:ext>
            </a:extLst>
          </p:cNvPr>
          <p:cNvSpPr>
            <a:spLocks noGrp="1"/>
          </p:cNvSpPr>
          <p:nvPr>
            <p:ph type="body" sz="quarter" idx="21"/>
          </p:nvPr>
        </p:nvSpPr>
        <p:spPr>
          <a:xfrm>
            <a:off x="35295840" y="4394094"/>
            <a:ext cx="7680960" cy="10696729"/>
          </a:xfrm>
        </p:spPr>
        <p:txBody>
          <a:bodyPr/>
          <a:lstStyle/>
          <a:p>
            <a:pPr marL="0" indent="0">
              <a:buNone/>
            </a:pPr>
            <a:r>
              <a:rPr lang="en-US" b="1" u="sng" dirty="0" smtClean="0"/>
              <a:t>Admin Panel </a:t>
            </a:r>
            <a:r>
              <a:rPr lang="en-US" b="1" u="sng" dirty="0" smtClean="0"/>
              <a:t>System</a:t>
            </a:r>
            <a:r>
              <a:rPr lang="en-US" b="1" dirty="0" smtClean="0"/>
              <a:t>:</a:t>
            </a:r>
            <a:endParaRPr lang="en-US" b="1" dirty="0"/>
          </a:p>
          <a:p>
            <a:r>
              <a:rPr lang="en-US" dirty="0" smtClean="0"/>
              <a:t>Offensive Word Scanner</a:t>
            </a:r>
            <a:endParaRPr lang="en-US" dirty="0"/>
          </a:p>
        </p:txBody>
      </p:sp>
      <p:pic>
        <p:nvPicPr>
          <p:cNvPr id="212" name="Picture 211"/>
          <p:cNvPicPr>
            <a:picLocks noChangeAspect="1"/>
          </p:cNvPicPr>
          <p:nvPr/>
        </p:nvPicPr>
        <p:blipFill rotWithShape="1">
          <a:blip r:embed="rId30">
            <a:extLst>
              <a:ext uri="{28A0092B-C50C-407E-A947-70E740481C1C}">
                <a14:useLocalDpi xmlns:a14="http://schemas.microsoft.com/office/drawing/2010/main" val="0"/>
              </a:ext>
            </a:extLst>
          </a:blip>
          <a:srcRect l="4" t="10374" b="52403"/>
          <a:stretch/>
        </p:blipFill>
        <p:spPr>
          <a:xfrm>
            <a:off x="35304921" y="5500927"/>
            <a:ext cx="7645594" cy="1600913"/>
          </a:xfrm>
          <a:prstGeom prst="rect">
            <a:avLst/>
          </a:prstGeom>
        </p:spPr>
      </p:pic>
      <p:pic>
        <p:nvPicPr>
          <p:cNvPr id="213" name="Picture 212"/>
          <p:cNvPicPr>
            <a:picLocks noChangeAspect="1"/>
          </p:cNvPicPr>
          <p:nvPr/>
        </p:nvPicPr>
        <p:blipFill rotWithShape="1">
          <a:blip r:embed="rId31">
            <a:extLst>
              <a:ext uri="{28A0092B-C50C-407E-A947-70E740481C1C}">
                <a14:useLocalDpi xmlns:a14="http://schemas.microsoft.com/office/drawing/2010/main" val="0"/>
              </a:ext>
            </a:extLst>
          </a:blip>
          <a:srcRect b="25190"/>
          <a:stretch/>
        </p:blipFill>
        <p:spPr>
          <a:xfrm>
            <a:off x="35288259" y="7279098"/>
            <a:ext cx="7719022" cy="2840262"/>
          </a:xfrm>
          <a:prstGeom prst="rect">
            <a:avLst/>
          </a:prstGeom>
        </p:spPr>
      </p:pic>
      <p:cxnSp>
        <p:nvCxnSpPr>
          <p:cNvPr id="214" name="Straight Connector 213"/>
          <p:cNvCxnSpPr/>
          <p:nvPr/>
        </p:nvCxnSpPr>
        <p:spPr>
          <a:xfrm flipH="1">
            <a:off x="39940230" y="6342559"/>
            <a:ext cx="3421480" cy="3075"/>
          </a:xfrm>
          <a:prstGeom prst="line">
            <a:avLst/>
          </a:prstGeom>
          <a:ln w="19050">
            <a:headEnd type="none"/>
            <a:tailEnd type="diamond"/>
          </a:ln>
        </p:spPr>
        <p:style>
          <a:lnRef idx="2">
            <a:schemeClr val="dk1"/>
          </a:lnRef>
          <a:fillRef idx="0">
            <a:schemeClr val="dk1"/>
          </a:fillRef>
          <a:effectRef idx="1">
            <a:schemeClr val="dk1"/>
          </a:effectRef>
          <a:fontRef idx="minor">
            <a:schemeClr val="tx1"/>
          </a:fontRef>
        </p:style>
      </p:cxnSp>
      <p:cxnSp>
        <p:nvCxnSpPr>
          <p:cNvPr id="215" name="Straight Connector 214"/>
          <p:cNvCxnSpPr/>
          <p:nvPr/>
        </p:nvCxnSpPr>
        <p:spPr>
          <a:xfrm>
            <a:off x="43360660" y="6342559"/>
            <a:ext cx="0" cy="2355671"/>
          </a:xfrm>
          <a:prstGeom prst="line">
            <a:avLst/>
          </a:prstGeom>
          <a:ln w="19050"/>
        </p:spPr>
        <p:style>
          <a:lnRef idx="2">
            <a:schemeClr val="dk1"/>
          </a:lnRef>
          <a:fillRef idx="0">
            <a:schemeClr val="dk1"/>
          </a:fillRef>
          <a:effectRef idx="1">
            <a:schemeClr val="dk1"/>
          </a:effectRef>
          <a:fontRef idx="minor">
            <a:schemeClr val="tx1"/>
          </a:fontRef>
        </p:style>
      </p:cxnSp>
      <p:cxnSp>
        <p:nvCxnSpPr>
          <p:cNvPr id="216" name="Straight Arrow Connector 215"/>
          <p:cNvCxnSpPr>
            <a:stCxn id="213" idx="3"/>
          </p:cNvCxnSpPr>
          <p:nvPr/>
        </p:nvCxnSpPr>
        <p:spPr>
          <a:xfrm flipV="1">
            <a:off x="43007281" y="8698230"/>
            <a:ext cx="353379" cy="999"/>
          </a:xfrm>
          <a:prstGeom prst="straightConnector1">
            <a:avLst/>
          </a:prstGeom>
          <a:ln w="19050">
            <a:headEnd type="stealth"/>
            <a:tailEnd type="none"/>
          </a:ln>
        </p:spPr>
        <p:style>
          <a:lnRef idx="2">
            <a:schemeClr val="dk1"/>
          </a:lnRef>
          <a:fillRef idx="0">
            <a:schemeClr val="dk1"/>
          </a:fillRef>
          <a:effectRef idx="1">
            <a:schemeClr val="dk1"/>
          </a:effectRef>
          <a:fontRef idx="minor">
            <a:schemeClr val="tx1"/>
          </a:fontRef>
        </p:style>
      </p:cxnSp>
      <p:sp>
        <p:nvSpPr>
          <p:cNvPr id="80" name="Text Placeholder 22">
            <a:extLst>
              <a:ext uri="{FF2B5EF4-FFF2-40B4-BE49-F238E27FC236}">
                <a16:creationId xmlns:a16="http://schemas.microsoft.com/office/drawing/2014/main" id="{27FF63BC-5635-4E29-9538-E91E1AFF9BAE}"/>
              </a:ext>
            </a:extLst>
          </p:cNvPr>
          <p:cNvSpPr>
            <a:spLocks noGrp="1"/>
          </p:cNvSpPr>
          <p:nvPr>
            <p:ph type="body" sz="quarter" idx="19"/>
          </p:nvPr>
        </p:nvSpPr>
        <p:spPr>
          <a:xfrm>
            <a:off x="18133570" y="12402623"/>
            <a:ext cx="7680960" cy="4784674"/>
          </a:xfrm>
        </p:spPr>
        <p:txBody>
          <a:bodyPr/>
          <a:lstStyle/>
          <a:p>
            <a:r>
              <a:rPr lang="en-US" dirty="0" smtClean="0"/>
              <a:t>Search Result Interface</a:t>
            </a:r>
            <a:endParaRPr lang="en-US" dirty="0"/>
          </a:p>
        </p:txBody>
      </p:sp>
      <p:cxnSp>
        <p:nvCxnSpPr>
          <p:cNvPr id="82" name="Straight Connector 81"/>
          <p:cNvCxnSpPr/>
          <p:nvPr/>
        </p:nvCxnSpPr>
        <p:spPr>
          <a:xfrm flipH="1">
            <a:off x="9653815" y="18604230"/>
            <a:ext cx="1" cy="4342544"/>
          </a:xfrm>
          <a:prstGeom prst="line">
            <a:avLst/>
          </a:prstGeom>
          <a:ln w="19050"/>
        </p:spPr>
        <p:style>
          <a:lnRef idx="2">
            <a:schemeClr val="dk1"/>
          </a:lnRef>
          <a:fillRef idx="0">
            <a:schemeClr val="dk1"/>
          </a:fillRef>
          <a:effectRef idx="1">
            <a:schemeClr val="dk1"/>
          </a:effectRef>
          <a:fontRef idx="minor">
            <a:schemeClr val="tx1"/>
          </a:fontRef>
        </p:style>
      </p:cxnSp>
      <p:cxnSp>
        <p:nvCxnSpPr>
          <p:cNvPr id="83" name="Straight Arrow Connector 82"/>
          <p:cNvCxnSpPr>
            <a:endCxn id="5" idx="1"/>
          </p:cNvCxnSpPr>
          <p:nvPr/>
        </p:nvCxnSpPr>
        <p:spPr>
          <a:xfrm>
            <a:off x="9653815" y="22946775"/>
            <a:ext cx="349940" cy="0"/>
          </a:xfrm>
          <a:prstGeom prst="straightConnector1">
            <a:avLst/>
          </a:prstGeom>
          <a:ln w="19050">
            <a:tailEnd type="stealth"/>
          </a:ln>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rotWithShape="1">
          <a:blip r:embed="rId32"/>
          <a:srcRect l="5700" t="3079" r="6377" b="1557"/>
          <a:stretch/>
        </p:blipFill>
        <p:spPr>
          <a:xfrm>
            <a:off x="13642340" y="18484297"/>
            <a:ext cx="890957" cy="528700"/>
          </a:xfrm>
          <a:prstGeom prst="rect">
            <a:avLst/>
          </a:prstGeom>
        </p:spPr>
      </p:pic>
      <p:cxnSp>
        <p:nvCxnSpPr>
          <p:cNvPr id="81" name="Straight Connector 80"/>
          <p:cNvCxnSpPr/>
          <p:nvPr/>
        </p:nvCxnSpPr>
        <p:spPr>
          <a:xfrm flipH="1" flipV="1">
            <a:off x="9653815" y="18604229"/>
            <a:ext cx="4042087" cy="10645"/>
          </a:xfrm>
          <a:prstGeom prst="line">
            <a:avLst/>
          </a:prstGeom>
          <a:ln w="19050">
            <a:headEnd type="diamon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55536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2388</TotalTime>
  <Words>543</Words>
  <Application>Microsoft Office PowerPoint</Application>
  <PresentationFormat>Custom</PresentationFormat>
  <Paragraphs>56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Chowdhury, Al Mehdi Saadat</dc:creator>
  <cp:lastModifiedBy>Iftekhar Ahmed Arnab</cp:lastModifiedBy>
  <cp:revision>565</cp:revision>
  <dcterms:created xsi:type="dcterms:W3CDTF">2020-07-10T13:44:44Z</dcterms:created>
  <dcterms:modified xsi:type="dcterms:W3CDTF">2022-06-04T11:33:26Z</dcterms:modified>
</cp:coreProperties>
</file>